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3" r:id="rId5"/>
    <p:sldId id="264" r:id="rId6"/>
    <p:sldId id="265" r:id="rId7"/>
    <p:sldId id="259" r:id="rId8"/>
    <p:sldId id="266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98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13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52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37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10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397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47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12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14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96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736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5165-8DD6-4484-ACE7-270C0AF135FF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BD726-74C0-41CE-9265-1111FA18C7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96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30">
            <a:extLst>
              <a:ext uri="{FF2B5EF4-FFF2-40B4-BE49-F238E27FC236}">
                <a16:creationId xmlns:a16="http://schemas.microsoft.com/office/drawing/2014/main" id="{F70FF60C-7341-964B-8440-4C1F2C70E6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7665"/>
            <a:ext cx="12192000" cy="6578975"/>
          </a:xfrm>
          <a:prstGeom prst="rect">
            <a:avLst/>
          </a:prstGeom>
        </p:spPr>
      </p:pic>
      <p:sp>
        <p:nvSpPr>
          <p:cNvPr id="30" name="object 2"/>
          <p:cNvSpPr/>
          <p:nvPr/>
        </p:nvSpPr>
        <p:spPr>
          <a:xfrm>
            <a:off x="8967151" y="5489014"/>
            <a:ext cx="428149" cy="206693"/>
          </a:xfrm>
          <a:custGeom>
            <a:avLst/>
            <a:gdLst/>
            <a:ahLst/>
            <a:cxnLst/>
            <a:rect l="l" t="t" r="r" b="b"/>
            <a:pathLst>
              <a:path w="570865" h="275590">
                <a:moveTo>
                  <a:pt x="244627" y="41859"/>
                </a:moveTo>
                <a:lnTo>
                  <a:pt x="224129" y="23660"/>
                </a:lnTo>
                <a:lnTo>
                  <a:pt x="199872" y="10566"/>
                </a:lnTo>
                <a:lnTo>
                  <a:pt x="172466" y="2654"/>
                </a:lnTo>
                <a:lnTo>
                  <a:pt x="142443" y="0"/>
                </a:lnTo>
                <a:lnTo>
                  <a:pt x="96227" y="6680"/>
                </a:lnTo>
                <a:lnTo>
                  <a:pt x="56984" y="25514"/>
                </a:lnTo>
                <a:lnTo>
                  <a:pt x="26593" y="54775"/>
                </a:lnTo>
                <a:lnTo>
                  <a:pt x="6972" y="92684"/>
                </a:lnTo>
                <a:lnTo>
                  <a:pt x="0" y="137490"/>
                </a:lnTo>
                <a:lnTo>
                  <a:pt x="6959" y="182333"/>
                </a:lnTo>
                <a:lnTo>
                  <a:pt x="26568" y="220256"/>
                </a:lnTo>
                <a:lnTo>
                  <a:pt x="56908" y="249516"/>
                </a:lnTo>
                <a:lnTo>
                  <a:pt x="96050" y="268351"/>
                </a:lnTo>
                <a:lnTo>
                  <a:pt x="142100" y="275018"/>
                </a:lnTo>
                <a:lnTo>
                  <a:pt x="172313" y="272300"/>
                </a:lnTo>
                <a:lnTo>
                  <a:pt x="199834" y="264248"/>
                </a:lnTo>
                <a:lnTo>
                  <a:pt x="224116" y="251015"/>
                </a:lnTo>
                <a:lnTo>
                  <a:pt x="244627" y="232740"/>
                </a:lnTo>
                <a:lnTo>
                  <a:pt x="219684" y="208546"/>
                </a:lnTo>
                <a:lnTo>
                  <a:pt x="203250" y="222821"/>
                </a:lnTo>
                <a:lnTo>
                  <a:pt x="185140" y="232867"/>
                </a:lnTo>
                <a:lnTo>
                  <a:pt x="165379" y="238810"/>
                </a:lnTo>
                <a:lnTo>
                  <a:pt x="143992" y="240753"/>
                </a:lnTo>
                <a:lnTo>
                  <a:pt x="101917" y="232994"/>
                </a:lnTo>
                <a:lnTo>
                  <a:pt x="68465" y="211455"/>
                </a:lnTo>
                <a:lnTo>
                  <a:pt x="46393" y="178752"/>
                </a:lnTo>
                <a:lnTo>
                  <a:pt x="38417" y="137490"/>
                </a:lnTo>
                <a:lnTo>
                  <a:pt x="46393" y="96266"/>
                </a:lnTo>
                <a:lnTo>
                  <a:pt x="68465" y="63563"/>
                </a:lnTo>
                <a:lnTo>
                  <a:pt x="101917" y="41998"/>
                </a:lnTo>
                <a:lnTo>
                  <a:pt x="143992" y="34226"/>
                </a:lnTo>
                <a:lnTo>
                  <a:pt x="165379" y="36118"/>
                </a:lnTo>
                <a:lnTo>
                  <a:pt x="185140" y="41935"/>
                </a:lnTo>
                <a:lnTo>
                  <a:pt x="203250" y="51854"/>
                </a:lnTo>
                <a:lnTo>
                  <a:pt x="219684" y="66090"/>
                </a:lnTo>
                <a:lnTo>
                  <a:pt x="244627" y="41859"/>
                </a:lnTo>
                <a:close/>
              </a:path>
              <a:path w="570865" h="275590">
                <a:moveTo>
                  <a:pt x="570649" y="137490"/>
                </a:moveTo>
                <a:lnTo>
                  <a:pt x="563689" y="92824"/>
                </a:lnTo>
                <a:lnTo>
                  <a:pt x="544055" y="54927"/>
                </a:lnTo>
                <a:lnTo>
                  <a:pt x="532257" y="43548"/>
                </a:lnTo>
                <a:lnTo>
                  <a:pt x="532257" y="137490"/>
                </a:lnTo>
                <a:lnTo>
                  <a:pt x="524370" y="178752"/>
                </a:lnTo>
                <a:lnTo>
                  <a:pt x="502539" y="211455"/>
                </a:lnTo>
                <a:lnTo>
                  <a:pt x="469531" y="232994"/>
                </a:lnTo>
                <a:lnTo>
                  <a:pt x="428117" y="240753"/>
                </a:lnTo>
                <a:lnTo>
                  <a:pt x="386321" y="232994"/>
                </a:lnTo>
                <a:lnTo>
                  <a:pt x="353110" y="211455"/>
                </a:lnTo>
                <a:lnTo>
                  <a:pt x="331203" y="178752"/>
                </a:lnTo>
                <a:lnTo>
                  <a:pt x="323291" y="137490"/>
                </a:lnTo>
                <a:lnTo>
                  <a:pt x="331203" y="96266"/>
                </a:lnTo>
                <a:lnTo>
                  <a:pt x="353110" y="63563"/>
                </a:lnTo>
                <a:lnTo>
                  <a:pt x="386321" y="41998"/>
                </a:lnTo>
                <a:lnTo>
                  <a:pt x="428117" y="34226"/>
                </a:lnTo>
                <a:lnTo>
                  <a:pt x="469531" y="41998"/>
                </a:lnTo>
                <a:lnTo>
                  <a:pt x="502539" y="63563"/>
                </a:lnTo>
                <a:lnTo>
                  <a:pt x="524370" y="96266"/>
                </a:lnTo>
                <a:lnTo>
                  <a:pt x="532257" y="137490"/>
                </a:lnTo>
                <a:lnTo>
                  <a:pt x="532257" y="43548"/>
                </a:lnTo>
                <a:lnTo>
                  <a:pt x="522592" y="34226"/>
                </a:lnTo>
                <a:lnTo>
                  <a:pt x="513664" y="25615"/>
                </a:lnTo>
                <a:lnTo>
                  <a:pt x="474383" y="6705"/>
                </a:lnTo>
                <a:lnTo>
                  <a:pt x="428117" y="0"/>
                </a:lnTo>
                <a:lnTo>
                  <a:pt x="381546" y="6743"/>
                </a:lnTo>
                <a:lnTo>
                  <a:pt x="342074" y="25717"/>
                </a:lnTo>
                <a:lnTo>
                  <a:pt x="311569" y="55067"/>
                </a:lnTo>
                <a:lnTo>
                  <a:pt x="291909" y="92951"/>
                </a:lnTo>
                <a:lnTo>
                  <a:pt x="284937" y="137490"/>
                </a:lnTo>
                <a:lnTo>
                  <a:pt x="291909" y="182029"/>
                </a:lnTo>
                <a:lnTo>
                  <a:pt x="311569" y="219925"/>
                </a:lnTo>
                <a:lnTo>
                  <a:pt x="342074" y="249288"/>
                </a:lnTo>
                <a:lnTo>
                  <a:pt x="381546" y="268274"/>
                </a:lnTo>
                <a:lnTo>
                  <a:pt x="428117" y="275018"/>
                </a:lnTo>
                <a:lnTo>
                  <a:pt x="474383" y="268312"/>
                </a:lnTo>
                <a:lnTo>
                  <a:pt x="513664" y="249402"/>
                </a:lnTo>
                <a:lnTo>
                  <a:pt x="522617" y="240753"/>
                </a:lnTo>
                <a:lnTo>
                  <a:pt x="544055" y="220091"/>
                </a:lnTo>
                <a:lnTo>
                  <a:pt x="563689" y="182181"/>
                </a:lnTo>
                <a:lnTo>
                  <a:pt x="570649" y="13749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"/>
          <p:cNvSpPr/>
          <p:nvPr/>
        </p:nvSpPr>
        <p:spPr>
          <a:xfrm>
            <a:off x="9453266" y="5491687"/>
            <a:ext cx="200977" cy="235268"/>
          </a:xfrm>
          <a:custGeom>
            <a:avLst/>
            <a:gdLst/>
            <a:ahLst/>
            <a:cxnLst/>
            <a:rect l="l" t="t" r="r" b="b"/>
            <a:pathLst>
              <a:path w="267970" h="313690">
                <a:moveTo>
                  <a:pt x="267360" y="234950"/>
                </a:moveTo>
                <a:lnTo>
                  <a:pt x="225856" y="234950"/>
                </a:lnTo>
                <a:lnTo>
                  <a:pt x="225856" y="0"/>
                </a:lnTo>
                <a:lnTo>
                  <a:pt x="187845" y="0"/>
                </a:lnTo>
                <a:lnTo>
                  <a:pt x="187845" y="234950"/>
                </a:lnTo>
                <a:lnTo>
                  <a:pt x="38074" y="234950"/>
                </a:lnTo>
                <a:lnTo>
                  <a:pt x="38074" y="0"/>
                </a:lnTo>
                <a:lnTo>
                  <a:pt x="0" y="0"/>
                </a:lnTo>
                <a:lnTo>
                  <a:pt x="0" y="234950"/>
                </a:lnTo>
                <a:lnTo>
                  <a:pt x="0" y="267970"/>
                </a:lnTo>
                <a:lnTo>
                  <a:pt x="231597" y="267970"/>
                </a:lnTo>
                <a:lnTo>
                  <a:pt x="231597" y="313690"/>
                </a:lnTo>
                <a:lnTo>
                  <a:pt x="267360" y="313690"/>
                </a:lnTo>
                <a:lnTo>
                  <a:pt x="267360" y="267970"/>
                </a:lnTo>
                <a:lnTo>
                  <a:pt x="267360" y="2349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4"/>
          <p:cNvSpPr/>
          <p:nvPr/>
        </p:nvSpPr>
        <p:spPr>
          <a:xfrm>
            <a:off x="9703539" y="5491335"/>
            <a:ext cx="174308" cy="20193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7053" y="0"/>
                </a:lnTo>
                <a:lnTo>
                  <a:pt x="38074" y="207378"/>
                </a:lnTo>
                <a:lnTo>
                  <a:pt x="38074" y="0"/>
                </a:lnTo>
                <a:lnTo>
                  <a:pt x="0" y="0"/>
                </a:lnTo>
                <a:lnTo>
                  <a:pt x="0" y="268859"/>
                </a:lnTo>
                <a:lnTo>
                  <a:pt x="35344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5"/>
          <p:cNvSpPr/>
          <p:nvPr/>
        </p:nvSpPr>
        <p:spPr>
          <a:xfrm>
            <a:off x="9924145" y="5491340"/>
            <a:ext cx="423387" cy="204311"/>
          </a:xfrm>
          <a:custGeom>
            <a:avLst/>
            <a:gdLst/>
            <a:ahLst/>
            <a:cxnLst/>
            <a:rect l="l" t="t" r="r" b="b"/>
            <a:pathLst>
              <a:path w="564515" h="272415">
                <a:moveTo>
                  <a:pt x="281876" y="268859"/>
                </a:moveTo>
                <a:lnTo>
                  <a:pt x="251307" y="201587"/>
                </a:lnTo>
                <a:lnTo>
                  <a:pt x="237363" y="170891"/>
                </a:lnTo>
                <a:lnTo>
                  <a:pt x="198564" y="85496"/>
                </a:lnTo>
                <a:lnTo>
                  <a:pt x="198564" y="170891"/>
                </a:lnTo>
                <a:lnTo>
                  <a:pt x="82537" y="170891"/>
                </a:lnTo>
                <a:lnTo>
                  <a:pt x="140512" y="39166"/>
                </a:lnTo>
                <a:lnTo>
                  <a:pt x="198564" y="170891"/>
                </a:lnTo>
                <a:lnTo>
                  <a:pt x="198564" y="85496"/>
                </a:lnTo>
                <a:lnTo>
                  <a:pt x="177520" y="39166"/>
                </a:lnTo>
                <a:lnTo>
                  <a:pt x="159727" y="0"/>
                </a:lnTo>
                <a:lnTo>
                  <a:pt x="121754" y="0"/>
                </a:lnTo>
                <a:lnTo>
                  <a:pt x="0" y="268859"/>
                </a:lnTo>
                <a:lnTo>
                  <a:pt x="39522" y="268859"/>
                </a:lnTo>
                <a:lnTo>
                  <a:pt x="69088" y="201587"/>
                </a:lnTo>
                <a:lnTo>
                  <a:pt x="211950" y="201587"/>
                </a:lnTo>
                <a:lnTo>
                  <a:pt x="241503" y="268859"/>
                </a:lnTo>
                <a:lnTo>
                  <a:pt x="281876" y="268859"/>
                </a:lnTo>
                <a:close/>
              </a:path>
              <a:path w="564515" h="272415">
                <a:moveTo>
                  <a:pt x="564489" y="0"/>
                </a:moveTo>
                <a:lnTo>
                  <a:pt x="375094" y="0"/>
                </a:lnTo>
                <a:lnTo>
                  <a:pt x="370941" y="113322"/>
                </a:lnTo>
                <a:lnTo>
                  <a:pt x="366814" y="167665"/>
                </a:lnTo>
                <a:lnTo>
                  <a:pt x="358279" y="205981"/>
                </a:lnTo>
                <a:lnTo>
                  <a:pt x="344068" y="228688"/>
                </a:lnTo>
                <a:lnTo>
                  <a:pt x="322948" y="236169"/>
                </a:lnTo>
                <a:lnTo>
                  <a:pt x="318630" y="236169"/>
                </a:lnTo>
                <a:lnTo>
                  <a:pt x="315252" y="235826"/>
                </a:lnTo>
                <a:lnTo>
                  <a:pt x="310616" y="234657"/>
                </a:lnTo>
                <a:lnTo>
                  <a:pt x="307924" y="268859"/>
                </a:lnTo>
                <a:lnTo>
                  <a:pt x="317169" y="271106"/>
                </a:lnTo>
                <a:lnTo>
                  <a:pt x="324446" y="271894"/>
                </a:lnTo>
                <a:lnTo>
                  <a:pt x="332117" y="271894"/>
                </a:lnTo>
                <a:lnTo>
                  <a:pt x="387197" y="232041"/>
                </a:lnTo>
                <a:lnTo>
                  <a:pt x="399719" y="182143"/>
                </a:lnTo>
                <a:lnTo>
                  <a:pt x="405168" y="112153"/>
                </a:lnTo>
                <a:lnTo>
                  <a:pt x="407835" y="33401"/>
                </a:lnTo>
                <a:lnTo>
                  <a:pt x="526834" y="33401"/>
                </a:lnTo>
                <a:lnTo>
                  <a:pt x="526834" y="268859"/>
                </a:lnTo>
                <a:lnTo>
                  <a:pt x="564489" y="268859"/>
                </a:lnTo>
                <a:lnTo>
                  <a:pt x="56448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6"/>
          <p:cNvSpPr/>
          <p:nvPr/>
        </p:nvSpPr>
        <p:spPr>
          <a:xfrm>
            <a:off x="10421796" y="5491335"/>
            <a:ext cx="162877" cy="201931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0972" y="268846"/>
                </a:lnTo>
                <a:lnTo>
                  <a:pt x="155897" y="263117"/>
                </a:lnTo>
                <a:lnTo>
                  <a:pt x="189190" y="246046"/>
                </a:lnTo>
                <a:lnTo>
                  <a:pt x="194705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747" y="124015"/>
                </a:lnTo>
                <a:lnTo>
                  <a:pt x="191338" y="115123"/>
                </a:lnTo>
                <a:lnTo>
                  <a:pt x="160263" y="99098"/>
                </a:lnTo>
                <a:lnTo>
                  <a:pt x="117906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17169" h="269240">
                <a:moveTo>
                  <a:pt x="197747" y="124015"/>
                </a:moveTo>
                <a:lnTo>
                  <a:pt x="109410" y="124015"/>
                </a:lnTo>
                <a:lnTo>
                  <a:pt x="139192" y="127311"/>
                </a:lnTo>
                <a:lnTo>
                  <a:pt x="160855" y="137417"/>
                </a:lnTo>
                <a:lnTo>
                  <a:pt x="174082" y="154662"/>
                </a:lnTo>
                <a:lnTo>
                  <a:pt x="178562" y="179374"/>
                </a:lnTo>
                <a:lnTo>
                  <a:pt x="174025" y="204962"/>
                </a:lnTo>
                <a:lnTo>
                  <a:pt x="160702" y="223477"/>
                </a:lnTo>
                <a:lnTo>
                  <a:pt x="139021" y="234726"/>
                </a:lnTo>
                <a:lnTo>
                  <a:pt x="109410" y="238518"/>
                </a:lnTo>
                <a:lnTo>
                  <a:pt x="194705" y="238518"/>
                </a:lnTo>
                <a:lnTo>
                  <a:pt x="209879" y="217807"/>
                </a:lnTo>
                <a:lnTo>
                  <a:pt x="216992" y="178574"/>
                </a:lnTo>
                <a:lnTo>
                  <a:pt x="210468" y="141662"/>
                </a:lnTo>
                <a:lnTo>
                  <a:pt x="197747" y="12401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7"/>
          <p:cNvSpPr/>
          <p:nvPr/>
        </p:nvSpPr>
        <p:spPr>
          <a:xfrm>
            <a:off x="10638601" y="5602773"/>
            <a:ext cx="29051" cy="90488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50"/>
                </a:moveTo>
                <a:lnTo>
                  <a:pt x="38455" y="120650"/>
                </a:lnTo>
                <a:lnTo>
                  <a:pt x="38455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8"/>
          <p:cNvSpPr/>
          <p:nvPr/>
        </p:nvSpPr>
        <p:spPr>
          <a:xfrm>
            <a:off x="10638606" y="5491335"/>
            <a:ext cx="173831" cy="201931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241" y="0"/>
                </a:moveTo>
                <a:lnTo>
                  <a:pt x="192824" y="0"/>
                </a:lnTo>
                <a:lnTo>
                  <a:pt x="192824" y="115570"/>
                </a:lnTo>
                <a:lnTo>
                  <a:pt x="38455" y="115570"/>
                </a:lnTo>
                <a:lnTo>
                  <a:pt x="38455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824" y="148590"/>
                </a:lnTo>
                <a:lnTo>
                  <a:pt x="192824" y="269240"/>
                </a:lnTo>
                <a:lnTo>
                  <a:pt x="231241" y="269240"/>
                </a:lnTo>
                <a:lnTo>
                  <a:pt x="231241" y="148590"/>
                </a:lnTo>
                <a:lnTo>
                  <a:pt x="231241" y="115570"/>
                </a:lnTo>
                <a:lnTo>
                  <a:pt x="23124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9"/>
          <p:cNvSpPr/>
          <p:nvPr/>
        </p:nvSpPr>
        <p:spPr>
          <a:xfrm>
            <a:off x="10886282" y="5491335"/>
            <a:ext cx="223361" cy="201931"/>
          </a:xfrm>
          <a:custGeom>
            <a:avLst/>
            <a:gdLst/>
            <a:ahLst/>
            <a:cxnLst/>
            <a:rect l="l" t="t" r="r" b="b"/>
            <a:pathLst>
              <a:path w="297815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1048" y="268846"/>
                </a:lnTo>
                <a:lnTo>
                  <a:pt x="155967" y="263117"/>
                </a:lnTo>
                <a:lnTo>
                  <a:pt x="189247" y="246046"/>
                </a:lnTo>
                <a:lnTo>
                  <a:pt x="194759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809" y="124015"/>
                </a:lnTo>
                <a:lnTo>
                  <a:pt x="191406" y="115123"/>
                </a:lnTo>
                <a:lnTo>
                  <a:pt x="160339" y="99098"/>
                </a:lnTo>
                <a:lnTo>
                  <a:pt x="117957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97815" h="269240">
                <a:moveTo>
                  <a:pt x="197809" y="124015"/>
                </a:moveTo>
                <a:lnTo>
                  <a:pt x="109473" y="124015"/>
                </a:lnTo>
                <a:lnTo>
                  <a:pt x="139260" y="127311"/>
                </a:lnTo>
                <a:lnTo>
                  <a:pt x="160931" y="137417"/>
                </a:lnTo>
                <a:lnTo>
                  <a:pt x="174167" y="154662"/>
                </a:lnTo>
                <a:lnTo>
                  <a:pt x="178650" y="179374"/>
                </a:lnTo>
                <a:lnTo>
                  <a:pt x="174110" y="204962"/>
                </a:lnTo>
                <a:lnTo>
                  <a:pt x="160778" y="223477"/>
                </a:lnTo>
                <a:lnTo>
                  <a:pt x="139088" y="234726"/>
                </a:lnTo>
                <a:lnTo>
                  <a:pt x="109473" y="238518"/>
                </a:lnTo>
                <a:lnTo>
                  <a:pt x="194759" y="238518"/>
                </a:lnTo>
                <a:lnTo>
                  <a:pt x="209923" y="217807"/>
                </a:lnTo>
                <a:lnTo>
                  <a:pt x="217030" y="178574"/>
                </a:lnTo>
                <a:lnTo>
                  <a:pt x="210517" y="141662"/>
                </a:lnTo>
                <a:lnTo>
                  <a:pt x="197809" y="124015"/>
                </a:lnTo>
                <a:close/>
              </a:path>
              <a:path w="297815" h="269240">
                <a:moveTo>
                  <a:pt x="297662" y="0"/>
                </a:moveTo>
                <a:lnTo>
                  <a:pt x="259651" y="0"/>
                </a:lnTo>
                <a:lnTo>
                  <a:pt x="259651" y="268833"/>
                </a:lnTo>
                <a:lnTo>
                  <a:pt x="297662" y="268833"/>
                </a:lnTo>
                <a:lnTo>
                  <a:pt x="297662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0"/>
          <p:cNvSpPr/>
          <p:nvPr/>
        </p:nvSpPr>
        <p:spPr>
          <a:xfrm>
            <a:off x="11183823" y="5491335"/>
            <a:ext cx="174308" cy="20193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78"/>
                </a:lnTo>
                <a:lnTo>
                  <a:pt x="37998" y="0"/>
                </a:lnTo>
                <a:lnTo>
                  <a:pt x="0" y="0"/>
                </a:lnTo>
                <a:lnTo>
                  <a:pt x="0" y="268859"/>
                </a:lnTo>
                <a:lnTo>
                  <a:pt x="35306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1"/>
          <p:cNvSpPr/>
          <p:nvPr/>
        </p:nvSpPr>
        <p:spPr>
          <a:xfrm>
            <a:off x="8961359" y="5782040"/>
            <a:ext cx="240983" cy="216695"/>
          </a:xfrm>
          <a:custGeom>
            <a:avLst/>
            <a:gdLst/>
            <a:ahLst/>
            <a:cxnLst/>
            <a:rect l="l" t="t" r="r" b="b"/>
            <a:pathLst>
              <a:path w="321309" h="288925">
                <a:moveTo>
                  <a:pt x="178600" y="0"/>
                </a:moveTo>
                <a:lnTo>
                  <a:pt x="142874" y="0"/>
                </a:lnTo>
                <a:lnTo>
                  <a:pt x="142874" y="27228"/>
                </a:lnTo>
                <a:lnTo>
                  <a:pt x="93220" y="33874"/>
                </a:lnTo>
                <a:lnTo>
                  <a:pt x="53437" y="49347"/>
                </a:lnTo>
                <a:lnTo>
                  <a:pt x="24195" y="73170"/>
                </a:lnTo>
                <a:lnTo>
                  <a:pt x="6160" y="104865"/>
                </a:lnTo>
                <a:lnTo>
                  <a:pt x="0" y="143954"/>
                </a:lnTo>
                <a:lnTo>
                  <a:pt x="9581" y="191472"/>
                </a:lnTo>
                <a:lnTo>
                  <a:pt x="37457" y="227364"/>
                </a:lnTo>
                <a:lnTo>
                  <a:pt x="82322" y="250660"/>
                </a:lnTo>
                <a:lnTo>
                  <a:pt x="142874" y="260388"/>
                </a:lnTo>
                <a:lnTo>
                  <a:pt x="142874" y="288785"/>
                </a:lnTo>
                <a:lnTo>
                  <a:pt x="178600" y="288785"/>
                </a:lnTo>
                <a:lnTo>
                  <a:pt x="178600" y="260388"/>
                </a:lnTo>
                <a:lnTo>
                  <a:pt x="228230" y="253903"/>
                </a:lnTo>
                <a:lnTo>
                  <a:pt x="267919" y="238525"/>
                </a:lnTo>
                <a:lnTo>
                  <a:pt x="277867" y="230403"/>
                </a:lnTo>
                <a:lnTo>
                  <a:pt x="142874" y="230403"/>
                </a:lnTo>
                <a:lnTo>
                  <a:pt x="98176" y="222589"/>
                </a:lnTo>
                <a:lnTo>
                  <a:pt x="64995" y="205495"/>
                </a:lnTo>
                <a:lnTo>
                  <a:pt x="44344" y="179243"/>
                </a:lnTo>
                <a:lnTo>
                  <a:pt x="37236" y="143954"/>
                </a:lnTo>
                <a:lnTo>
                  <a:pt x="44128" y="108709"/>
                </a:lnTo>
                <a:lnTo>
                  <a:pt x="64419" y="82484"/>
                </a:lnTo>
                <a:lnTo>
                  <a:pt x="97527" y="65392"/>
                </a:lnTo>
                <a:lnTo>
                  <a:pt x="142874" y="57543"/>
                </a:lnTo>
                <a:lnTo>
                  <a:pt x="278233" y="57543"/>
                </a:lnTo>
                <a:lnTo>
                  <a:pt x="238948" y="36992"/>
                </a:lnTo>
                <a:lnTo>
                  <a:pt x="178600" y="27228"/>
                </a:lnTo>
                <a:lnTo>
                  <a:pt x="178600" y="0"/>
                </a:lnTo>
                <a:close/>
              </a:path>
              <a:path w="321309" h="288925">
                <a:moveTo>
                  <a:pt x="178600" y="57543"/>
                </a:moveTo>
                <a:lnTo>
                  <a:pt x="142874" y="57543"/>
                </a:lnTo>
                <a:lnTo>
                  <a:pt x="142874" y="230403"/>
                </a:lnTo>
                <a:lnTo>
                  <a:pt x="178600" y="230403"/>
                </a:lnTo>
                <a:lnTo>
                  <a:pt x="178600" y="57543"/>
                </a:lnTo>
                <a:close/>
              </a:path>
              <a:path w="321309" h="288925">
                <a:moveTo>
                  <a:pt x="278233" y="57543"/>
                </a:moveTo>
                <a:lnTo>
                  <a:pt x="178600" y="57543"/>
                </a:lnTo>
                <a:lnTo>
                  <a:pt x="223452" y="65273"/>
                </a:lnTo>
                <a:lnTo>
                  <a:pt x="256611" y="82432"/>
                </a:lnTo>
                <a:lnTo>
                  <a:pt x="277171" y="108664"/>
                </a:lnTo>
                <a:lnTo>
                  <a:pt x="284225" y="143611"/>
                </a:lnTo>
                <a:lnTo>
                  <a:pt x="277335" y="178959"/>
                </a:lnTo>
                <a:lnTo>
                  <a:pt x="257049" y="205328"/>
                </a:lnTo>
                <a:lnTo>
                  <a:pt x="223945" y="222537"/>
                </a:lnTo>
                <a:lnTo>
                  <a:pt x="178600" y="230403"/>
                </a:lnTo>
                <a:lnTo>
                  <a:pt x="277867" y="230403"/>
                </a:lnTo>
                <a:lnTo>
                  <a:pt x="297044" y="214746"/>
                </a:lnTo>
                <a:lnTo>
                  <a:pt x="314977" y="183059"/>
                </a:lnTo>
                <a:lnTo>
                  <a:pt x="321094" y="143954"/>
                </a:lnTo>
                <a:lnTo>
                  <a:pt x="311523" y="96407"/>
                </a:lnTo>
                <a:lnTo>
                  <a:pt x="283698" y="60402"/>
                </a:lnTo>
                <a:lnTo>
                  <a:pt x="278233" y="5754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2"/>
          <p:cNvSpPr/>
          <p:nvPr/>
        </p:nvSpPr>
        <p:spPr>
          <a:xfrm>
            <a:off x="9241292" y="5787206"/>
            <a:ext cx="214789" cy="206693"/>
          </a:xfrm>
          <a:custGeom>
            <a:avLst/>
            <a:gdLst/>
            <a:ahLst/>
            <a:cxnLst/>
            <a:rect l="l" t="t" r="r" b="b"/>
            <a:pathLst>
              <a:path w="286384" h="275590">
                <a:moveTo>
                  <a:pt x="143281" y="0"/>
                </a:moveTo>
                <a:lnTo>
                  <a:pt x="96676" y="6735"/>
                </a:lnTo>
                <a:lnTo>
                  <a:pt x="57179" y="25705"/>
                </a:lnTo>
                <a:lnTo>
                  <a:pt x="26656" y="55050"/>
                </a:lnTo>
                <a:lnTo>
                  <a:pt x="6975" y="92914"/>
                </a:lnTo>
                <a:lnTo>
                  <a:pt x="0" y="137439"/>
                </a:lnTo>
                <a:lnTo>
                  <a:pt x="6975" y="181973"/>
                </a:lnTo>
                <a:lnTo>
                  <a:pt x="26656" y="219859"/>
                </a:lnTo>
                <a:lnTo>
                  <a:pt x="57179" y="249231"/>
                </a:lnTo>
                <a:lnTo>
                  <a:pt x="96676" y="268222"/>
                </a:lnTo>
                <a:lnTo>
                  <a:pt x="143281" y="274967"/>
                </a:lnTo>
                <a:lnTo>
                  <a:pt x="189521" y="268266"/>
                </a:lnTo>
                <a:lnTo>
                  <a:pt x="228788" y="249362"/>
                </a:lnTo>
                <a:lnTo>
                  <a:pt x="237690" y="240779"/>
                </a:lnTo>
                <a:lnTo>
                  <a:pt x="143281" y="240779"/>
                </a:lnTo>
                <a:lnTo>
                  <a:pt x="101470" y="233003"/>
                </a:lnTo>
                <a:lnTo>
                  <a:pt x="68252" y="211431"/>
                </a:lnTo>
                <a:lnTo>
                  <a:pt x="46337" y="178698"/>
                </a:lnTo>
                <a:lnTo>
                  <a:pt x="38430" y="137439"/>
                </a:lnTo>
                <a:lnTo>
                  <a:pt x="46337" y="96208"/>
                </a:lnTo>
                <a:lnTo>
                  <a:pt x="68252" y="63499"/>
                </a:lnTo>
                <a:lnTo>
                  <a:pt x="101470" y="41945"/>
                </a:lnTo>
                <a:lnTo>
                  <a:pt x="143281" y="34175"/>
                </a:lnTo>
                <a:lnTo>
                  <a:pt x="237678" y="34175"/>
                </a:lnTo>
                <a:lnTo>
                  <a:pt x="228788" y="25606"/>
                </a:lnTo>
                <a:lnTo>
                  <a:pt x="189521" y="6702"/>
                </a:lnTo>
                <a:lnTo>
                  <a:pt x="143281" y="0"/>
                </a:lnTo>
                <a:close/>
              </a:path>
              <a:path w="286384" h="275590">
                <a:moveTo>
                  <a:pt x="237678" y="34175"/>
                </a:moveTo>
                <a:lnTo>
                  <a:pt x="143281" y="34175"/>
                </a:lnTo>
                <a:lnTo>
                  <a:pt x="184653" y="41945"/>
                </a:lnTo>
                <a:lnTo>
                  <a:pt x="217635" y="63499"/>
                </a:lnTo>
                <a:lnTo>
                  <a:pt x="239455" y="96208"/>
                </a:lnTo>
                <a:lnTo>
                  <a:pt x="247345" y="137439"/>
                </a:lnTo>
                <a:lnTo>
                  <a:pt x="239455" y="178698"/>
                </a:lnTo>
                <a:lnTo>
                  <a:pt x="217635" y="211431"/>
                </a:lnTo>
                <a:lnTo>
                  <a:pt x="184653" y="233003"/>
                </a:lnTo>
                <a:lnTo>
                  <a:pt x="143281" y="240779"/>
                </a:lnTo>
                <a:lnTo>
                  <a:pt x="237690" y="240779"/>
                </a:lnTo>
                <a:lnTo>
                  <a:pt x="259183" y="220057"/>
                </a:lnTo>
                <a:lnTo>
                  <a:pt x="278811" y="182149"/>
                </a:lnTo>
                <a:lnTo>
                  <a:pt x="285775" y="137439"/>
                </a:lnTo>
                <a:lnTo>
                  <a:pt x="278811" y="92782"/>
                </a:lnTo>
                <a:lnTo>
                  <a:pt x="259183" y="54902"/>
                </a:lnTo>
                <a:lnTo>
                  <a:pt x="237678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3"/>
          <p:cNvSpPr/>
          <p:nvPr/>
        </p:nvSpPr>
        <p:spPr>
          <a:xfrm>
            <a:off x="9513745" y="5900929"/>
            <a:ext cx="29051" cy="90488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49"/>
                </a:moveTo>
                <a:lnTo>
                  <a:pt x="38392" y="120649"/>
                </a:lnTo>
                <a:lnTo>
                  <a:pt x="38392" y="0"/>
                </a:lnTo>
                <a:lnTo>
                  <a:pt x="0" y="0"/>
                </a:lnTo>
                <a:lnTo>
                  <a:pt x="0" y="120649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14"/>
          <p:cNvSpPr/>
          <p:nvPr/>
        </p:nvSpPr>
        <p:spPr>
          <a:xfrm>
            <a:off x="9513751" y="5789499"/>
            <a:ext cx="173831" cy="201931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178" y="0"/>
                </a:moveTo>
                <a:lnTo>
                  <a:pt x="192760" y="0"/>
                </a:lnTo>
                <a:lnTo>
                  <a:pt x="192760" y="115570"/>
                </a:lnTo>
                <a:lnTo>
                  <a:pt x="38392" y="115570"/>
                </a:lnTo>
                <a:lnTo>
                  <a:pt x="38392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760" y="148590"/>
                </a:lnTo>
                <a:lnTo>
                  <a:pt x="192760" y="269240"/>
                </a:lnTo>
                <a:lnTo>
                  <a:pt x="231178" y="269240"/>
                </a:lnTo>
                <a:lnTo>
                  <a:pt x="231178" y="148590"/>
                </a:lnTo>
                <a:lnTo>
                  <a:pt x="231178" y="115570"/>
                </a:lnTo>
                <a:lnTo>
                  <a:pt x="231178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5"/>
          <p:cNvSpPr/>
          <p:nvPr/>
        </p:nvSpPr>
        <p:spPr>
          <a:xfrm>
            <a:off x="9724626" y="5789491"/>
            <a:ext cx="220028" cy="231459"/>
          </a:xfrm>
          <a:custGeom>
            <a:avLst/>
            <a:gdLst/>
            <a:ahLst/>
            <a:cxnLst/>
            <a:rect l="l" t="t" r="r" b="b"/>
            <a:pathLst>
              <a:path w="293369" h="308609">
                <a:moveTo>
                  <a:pt x="293077" y="235394"/>
                </a:moveTo>
                <a:lnTo>
                  <a:pt x="380" y="235394"/>
                </a:lnTo>
                <a:lnTo>
                  <a:pt x="0" y="308355"/>
                </a:lnTo>
                <a:lnTo>
                  <a:pt x="35699" y="308355"/>
                </a:lnTo>
                <a:lnTo>
                  <a:pt x="36080" y="268820"/>
                </a:lnTo>
                <a:lnTo>
                  <a:pt x="293077" y="268820"/>
                </a:lnTo>
                <a:lnTo>
                  <a:pt x="293077" y="235394"/>
                </a:lnTo>
                <a:close/>
              </a:path>
              <a:path w="293369" h="308609">
                <a:moveTo>
                  <a:pt x="293077" y="268820"/>
                </a:moveTo>
                <a:lnTo>
                  <a:pt x="257327" y="268820"/>
                </a:lnTo>
                <a:lnTo>
                  <a:pt x="257327" y="308355"/>
                </a:lnTo>
                <a:lnTo>
                  <a:pt x="293077" y="308355"/>
                </a:lnTo>
                <a:lnTo>
                  <a:pt x="293077" y="268820"/>
                </a:lnTo>
                <a:close/>
              </a:path>
              <a:path w="293369" h="308609">
                <a:moveTo>
                  <a:pt x="253453" y="0"/>
                </a:moveTo>
                <a:lnTo>
                  <a:pt x="64528" y="0"/>
                </a:lnTo>
                <a:lnTo>
                  <a:pt x="61861" y="86385"/>
                </a:lnTo>
                <a:lnTo>
                  <a:pt x="58332" y="143884"/>
                </a:lnTo>
                <a:lnTo>
                  <a:pt x="50466" y="190727"/>
                </a:lnTo>
                <a:lnTo>
                  <a:pt x="36204" y="222650"/>
                </a:lnTo>
                <a:lnTo>
                  <a:pt x="13487" y="235394"/>
                </a:lnTo>
                <a:lnTo>
                  <a:pt x="63792" y="235394"/>
                </a:lnTo>
                <a:lnTo>
                  <a:pt x="87453" y="179524"/>
                </a:lnTo>
                <a:lnTo>
                  <a:pt x="92897" y="137428"/>
                </a:lnTo>
                <a:lnTo>
                  <a:pt x="95618" y="89915"/>
                </a:lnTo>
                <a:lnTo>
                  <a:pt x="97561" y="33413"/>
                </a:lnTo>
                <a:lnTo>
                  <a:pt x="253453" y="33413"/>
                </a:lnTo>
                <a:lnTo>
                  <a:pt x="253453" y="0"/>
                </a:lnTo>
                <a:close/>
              </a:path>
              <a:path w="293369" h="308609">
                <a:moveTo>
                  <a:pt x="253453" y="33413"/>
                </a:moveTo>
                <a:lnTo>
                  <a:pt x="215468" y="33413"/>
                </a:lnTo>
                <a:lnTo>
                  <a:pt x="215468" y="235394"/>
                </a:lnTo>
                <a:lnTo>
                  <a:pt x="253453" y="235394"/>
                </a:lnTo>
                <a:lnTo>
                  <a:pt x="253453" y="3341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6"/>
          <p:cNvSpPr/>
          <p:nvPr/>
        </p:nvSpPr>
        <p:spPr>
          <a:xfrm>
            <a:off x="10069623" y="5789487"/>
            <a:ext cx="162877" cy="201931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104851" y="0"/>
                </a:moveTo>
                <a:lnTo>
                  <a:pt x="0" y="0"/>
                </a:lnTo>
                <a:lnTo>
                  <a:pt x="0" y="268833"/>
                </a:lnTo>
                <a:lnTo>
                  <a:pt x="38379" y="268833"/>
                </a:lnTo>
                <a:lnTo>
                  <a:pt x="38379" y="187413"/>
                </a:lnTo>
                <a:lnTo>
                  <a:pt x="104851" y="187413"/>
                </a:lnTo>
                <a:lnTo>
                  <a:pt x="151832" y="180983"/>
                </a:lnTo>
                <a:lnTo>
                  <a:pt x="187075" y="162458"/>
                </a:lnTo>
                <a:lnTo>
                  <a:pt x="193450" y="153974"/>
                </a:lnTo>
                <a:lnTo>
                  <a:pt x="38379" y="153974"/>
                </a:lnTo>
                <a:lnTo>
                  <a:pt x="38379" y="33401"/>
                </a:lnTo>
                <a:lnTo>
                  <a:pt x="193397" y="33401"/>
                </a:lnTo>
                <a:lnTo>
                  <a:pt x="187075" y="24984"/>
                </a:lnTo>
                <a:lnTo>
                  <a:pt x="151832" y="6440"/>
                </a:lnTo>
                <a:lnTo>
                  <a:pt x="104851" y="0"/>
                </a:lnTo>
                <a:close/>
              </a:path>
              <a:path w="217169" h="269240">
                <a:moveTo>
                  <a:pt x="193397" y="33401"/>
                </a:moveTo>
                <a:lnTo>
                  <a:pt x="103657" y="33401"/>
                </a:lnTo>
                <a:lnTo>
                  <a:pt x="136116" y="37429"/>
                </a:lnTo>
                <a:lnTo>
                  <a:pt x="159567" y="49171"/>
                </a:lnTo>
                <a:lnTo>
                  <a:pt x="173796" y="68108"/>
                </a:lnTo>
                <a:lnTo>
                  <a:pt x="178587" y="93726"/>
                </a:lnTo>
                <a:lnTo>
                  <a:pt x="173796" y="119336"/>
                </a:lnTo>
                <a:lnTo>
                  <a:pt x="159567" y="138247"/>
                </a:lnTo>
                <a:lnTo>
                  <a:pt x="136116" y="149959"/>
                </a:lnTo>
                <a:lnTo>
                  <a:pt x="103657" y="153974"/>
                </a:lnTo>
                <a:lnTo>
                  <a:pt x="193450" y="153974"/>
                </a:lnTo>
                <a:lnTo>
                  <a:pt x="209219" y="132989"/>
                </a:lnTo>
                <a:lnTo>
                  <a:pt x="216903" y="93726"/>
                </a:lnTo>
                <a:lnTo>
                  <a:pt x="209219" y="54467"/>
                </a:lnTo>
                <a:lnTo>
                  <a:pt x="193397" y="33401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17"/>
          <p:cNvSpPr/>
          <p:nvPr/>
        </p:nvSpPr>
        <p:spPr>
          <a:xfrm>
            <a:off x="10270040" y="5787206"/>
            <a:ext cx="214312" cy="206693"/>
          </a:xfrm>
          <a:custGeom>
            <a:avLst/>
            <a:gdLst/>
            <a:ahLst/>
            <a:cxnLst/>
            <a:rect l="l" t="t" r="r" b="b"/>
            <a:pathLst>
              <a:path w="285750" h="275590">
                <a:moveTo>
                  <a:pt x="143256" y="0"/>
                </a:moveTo>
                <a:lnTo>
                  <a:pt x="96648" y="6735"/>
                </a:lnTo>
                <a:lnTo>
                  <a:pt x="57157" y="25705"/>
                </a:lnTo>
                <a:lnTo>
                  <a:pt x="26644" y="55050"/>
                </a:lnTo>
                <a:lnTo>
                  <a:pt x="6971" y="92914"/>
                </a:lnTo>
                <a:lnTo>
                  <a:pt x="0" y="137439"/>
                </a:lnTo>
                <a:lnTo>
                  <a:pt x="6971" y="181973"/>
                </a:lnTo>
                <a:lnTo>
                  <a:pt x="26644" y="219859"/>
                </a:lnTo>
                <a:lnTo>
                  <a:pt x="57157" y="249231"/>
                </a:lnTo>
                <a:lnTo>
                  <a:pt x="96648" y="268222"/>
                </a:lnTo>
                <a:lnTo>
                  <a:pt x="143256" y="274967"/>
                </a:lnTo>
                <a:lnTo>
                  <a:pt x="189486" y="268266"/>
                </a:lnTo>
                <a:lnTo>
                  <a:pt x="228739" y="249362"/>
                </a:lnTo>
                <a:lnTo>
                  <a:pt x="237638" y="240779"/>
                </a:lnTo>
                <a:lnTo>
                  <a:pt x="143256" y="240779"/>
                </a:lnTo>
                <a:lnTo>
                  <a:pt x="101415" y="233003"/>
                </a:lnTo>
                <a:lnTo>
                  <a:pt x="68183" y="211431"/>
                </a:lnTo>
                <a:lnTo>
                  <a:pt x="46261" y="178698"/>
                </a:lnTo>
                <a:lnTo>
                  <a:pt x="38354" y="137439"/>
                </a:lnTo>
                <a:lnTo>
                  <a:pt x="46261" y="96208"/>
                </a:lnTo>
                <a:lnTo>
                  <a:pt x="68183" y="63499"/>
                </a:lnTo>
                <a:lnTo>
                  <a:pt x="101415" y="41945"/>
                </a:lnTo>
                <a:lnTo>
                  <a:pt x="143256" y="34175"/>
                </a:lnTo>
                <a:lnTo>
                  <a:pt x="237626" y="34175"/>
                </a:lnTo>
                <a:lnTo>
                  <a:pt x="228739" y="25606"/>
                </a:lnTo>
                <a:lnTo>
                  <a:pt x="189486" y="6702"/>
                </a:lnTo>
                <a:lnTo>
                  <a:pt x="143256" y="0"/>
                </a:lnTo>
                <a:close/>
              </a:path>
              <a:path w="285750" h="275590">
                <a:moveTo>
                  <a:pt x="237626" y="34175"/>
                </a:moveTo>
                <a:lnTo>
                  <a:pt x="143256" y="34175"/>
                </a:lnTo>
                <a:lnTo>
                  <a:pt x="184610" y="41945"/>
                </a:lnTo>
                <a:lnTo>
                  <a:pt x="217603" y="63499"/>
                </a:lnTo>
                <a:lnTo>
                  <a:pt x="239444" y="96208"/>
                </a:lnTo>
                <a:lnTo>
                  <a:pt x="247345" y="137439"/>
                </a:lnTo>
                <a:lnTo>
                  <a:pt x="239444" y="178698"/>
                </a:lnTo>
                <a:lnTo>
                  <a:pt x="217603" y="211431"/>
                </a:lnTo>
                <a:lnTo>
                  <a:pt x="184610" y="233003"/>
                </a:lnTo>
                <a:lnTo>
                  <a:pt x="143256" y="240779"/>
                </a:lnTo>
                <a:lnTo>
                  <a:pt x="237638" y="240779"/>
                </a:lnTo>
                <a:lnTo>
                  <a:pt x="259121" y="220057"/>
                </a:lnTo>
                <a:lnTo>
                  <a:pt x="278739" y="182149"/>
                </a:lnTo>
                <a:lnTo>
                  <a:pt x="285699" y="137439"/>
                </a:lnTo>
                <a:lnTo>
                  <a:pt x="278739" y="92782"/>
                </a:lnTo>
                <a:lnTo>
                  <a:pt x="259121" y="54902"/>
                </a:lnTo>
                <a:lnTo>
                  <a:pt x="237626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18"/>
          <p:cNvSpPr/>
          <p:nvPr/>
        </p:nvSpPr>
        <p:spPr>
          <a:xfrm>
            <a:off x="10520409" y="5787210"/>
            <a:ext cx="386715" cy="206693"/>
          </a:xfrm>
          <a:custGeom>
            <a:avLst/>
            <a:gdLst/>
            <a:ahLst/>
            <a:cxnLst/>
            <a:rect l="l" t="t" r="r" b="b"/>
            <a:pathLst>
              <a:path w="515619" h="275590">
                <a:moveTo>
                  <a:pt x="244551" y="41795"/>
                </a:moveTo>
                <a:lnTo>
                  <a:pt x="224078" y="23622"/>
                </a:lnTo>
                <a:lnTo>
                  <a:pt x="199859" y="10553"/>
                </a:lnTo>
                <a:lnTo>
                  <a:pt x="172453" y="2654"/>
                </a:lnTo>
                <a:lnTo>
                  <a:pt x="142417" y="0"/>
                </a:lnTo>
                <a:lnTo>
                  <a:pt x="96202" y="6667"/>
                </a:lnTo>
                <a:lnTo>
                  <a:pt x="56959" y="25488"/>
                </a:lnTo>
                <a:lnTo>
                  <a:pt x="26568" y="54724"/>
                </a:lnTo>
                <a:lnTo>
                  <a:pt x="6959" y="92621"/>
                </a:lnTo>
                <a:lnTo>
                  <a:pt x="0" y="137439"/>
                </a:lnTo>
                <a:lnTo>
                  <a:pt x="6946" y="182270"/>
                </a:lnTo>
                <a:lnTo>
                  <a:pt x="26555" y="220192"/>
                </a:lnTo>
                <a:lnTo>
                  <a:pt x="56883" y="249453"/>
                </a:lnTo>
                <a:lnTo>
                  <a:pt x="96012" y="268300"/>
                </a:lnTo>
                <a:lnTo>
                  <a:pt x="142062" y="274967"/>
                </a:lnTo>
                <a:lnTo>
                  <a:pt x="172300" y="272249"/>
                </a:lnTo>
                <a:lnTo>
                  <a:pt x="199821" y="264210"/>
                </a:lnTo>
                <a:lnTo>
                  <a:pt x="224078" y="250977"/>
                </a:lnTo>
                <a:lnTo>
                  <a:pt x="244551" y="232702"/>
                </a:lnTo>
                <a:lnTo>
                  <a:pt x="219646" y="208521"/>
                </a:lnTo>
                <a:lnTo>
                  <a:pt x="203225" y="222770"/>
                </a:lnTo>
                <a:lnTo>
                  <a:pt x="185102" y="232841"/>
                </a:lnTo>
                <a:lnTo>
                  <a:pt x="165341" y="238810"/>
                </a:lnTo>
                <a:lnTo>
                  <a:pt x="143979" y="240779"/>
                </a:lnTo>
                <a:lnTo>
                  <a:pt x="101866" y="233006"/>
                </a:lnTo>
                <a:lnTo>
                  <a:pt x="68402" y="211429"/>
                </a:lnTo>
                <a:lnTo>
                  <a:pt x="46316" y="178701"/>
                </a:lnTo>
                <a:lnTo>
                  <a:pt x="38354" y="137439"/>
                </a:lnTo>
                <a:lnTo>
                  <a:pt x="46316" y="96202"/>
                </a:lnTo>
                <a:lnTo>
                  <a:pt x="68402" y="63500"/>
                </a:lnTo>
                <a:lnTo>
                  <a:pt x="101866" y="41948"/>
                </a:lnTo>
                <a:lnTo>
                  <a:pt x="143979" y="34175"/>
                </a:lnTo>
                <a:lnTo>
                  <a:pt x="165341" y="36080"/>
                </a:lnTo>
                <a:lnTo>
                  <a:pt x="185102" y="41897"/>
                </a:lnTo>
                <a:lnTo>
                  <a:pt x="203225" y="51816"/>
                </a:lnTo>
                <a:lnTo>
                  <a:pt x="219646" y="66014"/>
                </a:lnTo>
                <a:lnTo>
                  <a:pt x="244551" y="41795"/>
                </a:lnTo>
                <a:close/>
              </a:path>
              <a:path w="515619" h="275590">
                <a:moveTo>
                  <a:pt x="515010" y="41795"/>
                </a:moveTo>
                <a:lnTo>
                  <a:pt x="494538" y="23622"/>
                </a:lnTo>
                <a:lnTo>
                  <a:pt x="470293" y="10553"/>
                </a:lnTo>
                <a:lnTo>
                  <a:pt x="442887" y="2654"/>
                </a:lnTo>
                <a:lnTo>
                  <a:pt x="412864" y="0"/>
                </a:lnTo>
                <a:lnTo>
                  <a:pt x="366649" y="6667"/>
                </a:lnTo>
                <a:lnTo>
                  <a:pt x="327393" y="25488"/>
                </a:lnTo>
                <a:lnTo>
                  <a:pt x="297014" y="54724"/>
                </a:lnTo>
                <a:lnTo>
                  <a:pt x="277393" y="92621"/>
                </a:lnTo>
                <a:lnTo>
                  <a:pt x="270433" y="137439"/>
                </a:lnTo>
                <a:lnTo>
                  <a:pt x="277393" y="182270"/>
                </a:lnTo>
                <a:lnTo>
                  <a:pt x="296989" y="220192"/>
                </a:lnTo>
                <a:lnTo>
                  <a:pt x="327329" y="249453"/>
                </a:lnTo>
                <a:lnTo>
                  <a:pt x="366483" y="268300"/>
                </a:lnTo>
                <a:lnTo>
                  <a:pt x="412546" y="274967"/>
                </a:lnTo>
                <a:lnTo>
                  <a:pt x="442747" y="272249"/>
                </a:lnTo>
                <a:lnTo>
                  <a:pt x="470255" y="264210"/>
                </a:lnTo>
                <a:lnTo>
                  <a:pt x="494525" y="250977"/>
                </a:lnTo>
                <a:lnTo>
                  <a:pt x="515010" y="232702"/>
                </a:lnTo>
                <a:lnTo>
                  <a:pt x="490118" y="208521"/>
                </a:lnTo>
                <a:lnTo>
                  <a:pt x="473684" y="222770"/>
                </a:lnTo>
                <a:lnTo>
                  <a:pt x="455561" y="232841"/>
                </a:lnTo>
                <a:lnTo>
                  <a:pt x="435800" y="238810"/>
                </a:lnTo>
                <a:lnTo>
                  <a:pt x="414413" y="240779"/>
                </a:lnTo>
                <a:lnTo>
                  <a:pt x="372287" y="233006"/>
                </a:lnTo>
                <a:lnTo>
                  <a:pt x="338823" y="211429"/>
                </a:lnTo>
                <a:lnTo>
                  <a:pt x="316750" y="178701"/>
                </a:lnTo>
                <a:lnTo>
                  <a:pt x="308787" y="137439"/>
                </a:lnTo>
                <a:lnTo>
                  <a:pt x="316750" y="96202"/>
                </a:lnTo>
                <a:lnTo>
                  <a:pt x="338823" y="63500"/>
                </a:lnTo>
                <a:lnTo>
                  <a:pt x="372287" y="41948"/>
                </a:lnTo>
                <a:lnTo>
                  <a:pt x="414413" y="34175"/>
                </a:lnTo>
                <a:lnTo>
                  <a:pt x="435800" y="36080"/>
                </a:lnTo>
                <a:lnTo>
                  <a:pt x="455561" y="41897"/>
                </a:lnTo>
                <a:lnTo>
                  <a:pt x="473684" y="51816"/>
                </a:lnTo>
                <a:lnTo>
                  <a:pt x="490118" y="66014"/>
                </a:lnTo>
                <a:lnTo>
                  <a:pt x="515010" y="4179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19"/>
          <p:cNvSpPr/>
          <p:nvPr/>
        </p:nvSpPr>
        <p:spPr>
          <a:xfrm>
            <a:off x="10957935" y="5789491"/>
            <a:ext cx="174308" cy="20193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33" y="0"/>
                </a:moveTo>
                <a:lnTo>
                  <a:pt x="197040" y="0"/>
                </a:lnTo>
                <a:lnTo>
                  <a:pt x="38036" y="207352"/>
                </a:lnTo>
                <a:lnTo>
                  <a:pt x="38036" y="0"/>
                </a:lnTo>
                <a:lnTo>
                  <a:pt x="0" y="0"/>
                </a:lnTo>
                <a:lnTo>
                  <a:pt x="0" y="268833"/>
                </a:lnTo>
                <a:lnTo>
                  <a:pt x="35344" y="268833"/>
                </a:lnTo>
                <a:lnTo>
                  <a:pt x="194703" y="61899"/>
                </a:lnTo>
                <a:lnTo>
                  <a:pt x="194703" y="268833"/>
                </a:lnTo>
                <a:lnTo>
                  <a:pt x="232333" y="268833"/>
                </a:lnTo>
                <a:lnTo>
                  <a:pt x="232333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20"/>
          <p:cNvSpPr/>
          <p:nvPr/>
        </p:nvSpPr>
        <p:spPr>
          <a:xfrm>
            <a:off x="11183823" y="5789491"/>
            <a:ext cx="174308" cy="20193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52"/>
                </a:lnTo>
                <a:lnTo>
                  <a:pt x="37998" y="0"/>
                </a:lnTo>
                <a:lnTo>
                  <a:pt x="0" y="0"/>
                </a:lnTo>
                <a:lnTo>
                  <a:pt x="0" y="268833"/>
                </a:lnTo>
                <a:lnTo>
                  <a:pt x="35306" y="268833"/>
                </a:lnTo>
                <a:lnTo>
                  <a:pt x="194678" y="61899"/>
                </a:lnTo>
                <a:lnTo>
                  <a:pt x="194678" y="268833"/>
                </a:lnTo>
                <a:lnTo>
                  <a:pt x="232359" y="268833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22"/>
          <p:cNvSpPr/>
          <p:nvPr/>
        </p:nvSpPr>
        <p:spPr>
          <a:xfrm>
            <a:off x="11201286" y="5434381"/>
            <a:ext cx="143351" cy="21431"/>
          </a:xfrm>
          <a:custGeom>
            <a:avLst/>
            <a:gdLst/>
            <a:ahLst/>
            <a:cxnLst/>
            <a:rect l="l" t="t" r="r" b="b"/>
            <a:pathLst>
              <a:path w="191134" h="28575">
                <a:moveTo>
                  <a:pt x="190601" y="0"/>
                </a:moveTo>
                <a:lnTo>
                  <a:pt x="0" y="0"/>
                </a:lnTo>
                <a:lnTo>
                  <a:pt x="0" y="28359"/>
                </a:lnTo>
                <a:lnTo>
                  <a:pt x="190601" y="28359"/>
                </a:lnTo>
                <a:lnTo>
                  <a:pt x="19060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24"/>
          <p:cNvSpPr txBox="1"/>
          <p:nvPr/>
        </p:nvSpPr>
        <p:spPr>
          <a:xfrm>
            <a:off x="508090" y="5555185"/>
            <a:ext cx="2333462" cy="276152"/>
          </a:xfrm>
          <a:prstGeom prst="rect">
            <a:avLst/>
          </a:prstGeom>
        </p:spPr>
        <p:txBody>
          <a:bodyPr vert="horz" wrap="square" lIns="0" tIns="14401" rIns="0" bIns="0" rtlCol="0">
            <a:spAutoFit/>
          </a:bodyPr>
          <a:lstStyle/>
          <a:p>
            <a:pPr marL="10668">
              <a:spcBef>
                <a:spcPts val="113"/>
              </a:spcBef>
            </a:pPr>
            <a:r>
              <a:rPr lang="ru-RU" sz="1700" b="1" spc="-12" dirty="0">
                <a:solidFill>
                  <a:schemeClr val="accent5">
                    <a:lumMod val="50000"/>
                  </a:schemeClr>
                </a:solidFill>
                <a:cs typeface="Montserrat"/>
              </a:rPr>
              <a:t>Март,</a:t>
            </a:r>
            <a:r>
              <a:rPr sz="1700" b="1" spc="-12" dirty="0">
                <a:solidFill>
                  <a:schemeClr val="accent5">
                    <a:lumMod val="50000"/>
                  </a:schemeClr>
                </a:solidFill>
                <a:cs typeface="Montserrat"/>
              </a:rPr>
              <a:t> 202</a:t>
            </a:r>
            <a:r>
              <a:rPr lang="ru-RU" sz="1700" b="1" spc="-12" dirty="0">
                <a:solidFill>
                  <a:schemeClr val="accent5">
                    <a:lumMod val="50000"/>
                  </a:schemeClr>
                </a:solidFill>
                <a:cs typeface="Montserrat"/>
              </a:rPr>
              <a:t>6</a:t>
            </a:r>
            <a:endParaRPr sz="1700" b="1" spc="-12" dirty="0">
              <a:solidFill>
                <a:schemeClr val="accent5">
                  <a:lumMod val="50000"/>
                </a:schemeClr>
              </a:solidFill>
              <a:cs typeface="Montserrat"/>
            </a:endParaRPr>
          </a:p>
        </p:txBody>
      </p:sp>
      <p:pic>
        <p:nvPicPr>
          <p:cNvPr id="51" name="Picture 28">
            <a:extLst>
              <a:ext uri="{FF2B5EF4-FFF2-40B4-BE49-F238E27FC236}">
                <a16:creationId xmlns:a16="http://schemas.microsoft.com/office/drawing/2014/main" id="{8B189839-F567-C141-85A7-3182C767F6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2" y="2875319"/>
            <a:ext cx="4404877" cy="3140251"/>
          </a:xfrm>
          <a:prstGeom prst="rect">
            <a:avLst/>
          </a:prstGeom>
        </p:spPr>
      </p:pic>
      <p:sp>
        <p:nvSpPr>
          <p:cNvPr id="52" name="object 24"/>
          <p:cNvSpPr txBox="1"/>
          <p:nvPr/>
        </p:nvSpPr>
        <p:spPr>
          <a:xfrm>
            <a:off x="508090" y="4676818"/>
            <a:ext cx="5130113" cy="858362"/>
          </a:xfrm>
          <a:prstGeom prst="rect">
            <a:avLst/>
          </a:prstGeom>
        </p:spPr>
        <p:txBody>
          <a:bodyPr vert="horz" wrap="square" lIns="0" tIns="14401" rIns="0" bIns="0" rtlCol="0">
            <a:spAutoFit/>
          </a:bodyPr>
          <a:lstStyle/>
          <a:p>
            <a:pPr marL="10668">
              <a:spcBef>
                <a:spcPts val="113"/>
              </a:spcBef>
            </a:pPr>
            <a:r>
              <a:rPr lang="ru-RU" b="1" spc="-12" dirty="0" smtClean="0">
                <a:solidFill>
                  <a:schemeClr val="accent5">
                    <a:lumMod val="50000"/>
                  </a:schemeClr>
                </a:solidFill>
                <a:cs typeface="Montserrat"/>
              </a:rPr>
              <a:t>Афанасьев Степан Степанович</a:t>
            </a:r>
          </a:p>
          <a:p>
            <a:pPr marL="10668">
              <a:spcBef>
                <a:spcPts val="113"/>
              </a:spcBef>
            </a:pPr>
            <a:r>
              <a:rPr lang="ru-RU" spc="-12" dirty="0" smtClean="0">
                <a:solidFill>
                  <a:schemeClr val="accent5">
                    <a:lumMod val="50000"/>
                  </a:schemeClr>
                </a:solidFill>
                <a:cs typeface="Montserrat"/>
              </a:rPr>
              <a:t>начальник Отдела аудита баз данных персонифицированного учета и страхователей</a:t>
            </a:r>
            <a:endParaRPr dirty="0">
              <a:solidFill>
                <a:schemeClr val="accent5">
                  <a:lumMod val="50000"/>
                </a:schemeClr>
              </a:solidFill>
              <a:cs typeface="Montserrat-SemiBold"/>
            </a:endParaRPr>
          </a:p>
        </p:txBody>
      </p:sp>
      <p:sp>
        <p:nvSpPr>
          <p:cNvPr id="53" name="object 25"/>
          <p:cNvSpPr txBox="1"/>
          <p:nvPr/>
        </p:nvSpPr>
        <p:spPr>
          <a:xfrm>
            <a:off x="508090" y="806705"/>
            <a:ext cx="6445162" cy="1502872"/>
          </a:xfrm>
          <a:prstGeom prst="rect">
            <a:avLst/>
          </a:prstGeom>
        </p:spPr>
        <p:txBody>
          <a:bodyPr vert="horz" wrap="square" lIns="0" tIns="61873" rIns="0" bIns="0" rtlCol="0">
            <a:spAutoFit/>
          </a:bodyPr>
          <a:lstStyle/>
          <a:p>
            <a:pPr marL="10668" marR="4267">
              <a:lnSpc>
                <a:spcPct val="130000"/>
              </a:lnSpc>
              <a:spcBef>
                <a:spcPts val="487"/>
              </a:spcBef>
              <a:tabLst>
                <a:tab pos="895556" algn="l"/>
                <a:tab pos="2458379" algn="l"/>
                <a:tab pos="2605594" algn="l"/>
                <a:tab pos="3744374" algn="l"/>
              </a:tabLst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Основные ошибки в учтенных (представленных) сведениях индивидуального персонифицированного учета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cs typeface="Montserrat-Medium"/>
            </a:endParaRPr>
          </a:p>
        </p:txBody>
      </p:sp>
    </p:spTree>
    <p:extLst>
      <p:ext uri="{BB962C8B-B14F-4D97-AF65-F5344CB8AC3E}">
        <p14:creationId xmlns:p14="http://schemas.microsoft.com/office/powerpoint/2010/main" val="55591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165552"/>
              </p:ext>
            </p:extLst>
          </p:nvPr>
        </p:nvGraphicFramePr>
        <p:xfrm>
          <a:off x="148280" y="124698"/>
          <a:ext cx="11813061" cy="6535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3061">
                  <a:extLst>
                    <a:ext uri="{9D8B030D-6E8A-4147-A177-3AD203B41FA5}">
                      <a16:colId xmlns:a16="http://schemas.microsoft.com/office/drawing/2014/main" val="813567731"/>
                    </a:ext>
                  </a:extLst>
                </a:gridCol>
              </a:tblGrid>
              <a:tr h="34089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ОСНОВНЫЕ ЦЕЛИ ИНДИВИДУАЛЬНОГО (ПЕРСОНИФИЦИРОВАННОГО)</a:t>
                      </a:r>
                      <a:r>
                        <a:rPr lang="ru-RU" sz="1600" baseline="0" dirty="0" smtClean="0"/>
                        <a:t> УЧЕТА</a:t>
                      </a:r>
                      <a:r>
                        <a:rPr lang="en-US" sz="1600" baseline="0" dirty="0" smtClean="0"/>
                        <a:t> </a:t>
                      </a:r>
                      <a:endParaRPr lang="ru-RU" sz="1600" baseline="0" dirty="0" smtClean="0"/>
                    </a:p>
                    <a:p>
                      <a:pPr algn="ctr"/>
                      <a:r>
                        <a:rPr lang="ru-RU" sz="1600" baseline="0" dirty="0" smtClean="0"/>
                        <a:t>Статья 3 </a:t>
                      </a:r>
                      <a:r>
                        <a:rPr lang="ru-RU" sz="1600" dirty="0" smtClean="0"/>
                        <a:t>Федерального закона от 01.04.1996 N 27-ФЗ (ред. от 25.12.2023) "Об индивидуальном (персонифицированном) учете в системах обязательного пенсионного страхования и обязательного социального страхования»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200942"/>
                  </a:ext>
                </a:extLst>
              </a:tr>
              <a:tr h="332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условий для назначения страховых и накопительной пенсий в соответствии с результатами труда каждого застрахованного лица;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558885"/>
                  </a:ext>
                </a:extLst>
              </a:tr>
              <a:tr h="453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достоверности сведений о стаже и заработке (доходе), определяющих размер страховой и накопительной пенсий при их назначении, страхового обеспечения по обязательному социальному страхованию;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115494"/>
                  </a:ext>
                </a:extLst>
              </a:tr>
              <a:tr h="791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информационной базы для реализации и совершенствования пенсионного законодательства Российской Федерации и законодательства Российской Федерации о соответствующих видах обязательного социального страхования, для назначения страховых и накопительной пенсий на основе страхового стажа застрахованных лиц и их страховых взносов, а также для оценки обязательств перед застрахованными лицами по выплате страховых и накопительной пенсий, срочной пенсионной выплаты, единовременной выплаты средств пенсионных накоплений, страхового обеспечения по обязательному социальному страхованию;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11987"/>
                  </a:ext>
                </a:extLst>
              </a:tr>
              <a:tr h="4827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учет сведений о трудовой деятельности для использования данных сведений зарегистрированными лицами при трудоустройстве, а также в целях предоставления государственных и муниципальных услуг и исполнения государственных и муниципальных функций;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346776"/>
                  </a:ext>
                </a:extLst>
              </a:tr>
              <a:tr h="285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развитие заинтересованности застрахованных лиц в уплате страховых взносов;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119734"/>
                  </a:ext>
                </a:extLst>
              </a:tr>
              <a:tr h="2639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условий для контроля за уплатой страховых взносов застрахованными лицами;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178024"/>
                  </a:ext>
                </a:extLst>
              </a:tr>
              <a:tr h="615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информационная поддержка прогнозирования расходов на выплату страховых и накопительной пенсий, страхового обеспечения по обязательному социальному страхованию, определения тарифов страховых взносов, расчета макроэкономических показателей, касающихся обязательного пенсионного страхования и обязательного социального страхования;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516883"/>
                  </a:ext>
                </a:extLst>
              </a:tr>
              <a:tr h="4399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упрощение порядка и ускорение процедуры назначения страховых и накопительной пенсий, страхового обеспечения по обязательному социальному страхованию застрахованным лицам;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412767"/>
                  </a:ext>
                </a:extLst>
              </a:tr>
              <a:tr h="11439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информационного взаимодействия с федеральными органами исполнительной власти, государственными внебюджетными фондами, органами государственной власти субъектов Российской Федерации, органами местного самоуправления и организациями для получения сведений о зарегистрированных лицах, которые должны содержаться в индивидуальных лицевых счетах, а также для предоставления указанных сведений в порядке и объеме, которые определяются в порядке, установленном настоящим Федеральным законом и другими федеральными законами, в целях обеспечения реализации прав зарегистрированных лиц в системах обязательного пенсионного страхования и обязательного социального страхования и в целях предоставления государственных и муниципальных услуг и исполнения государственных и муниципальных функций;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787855"/>
                  </a:ext>
                </a:extLst>
              </a:tr>
              <a:tr h="409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страхового номера индивидуального лицевого счета для идентификации и аутентификации сведений о физическом лице при предоставлении государственных и муниципальных услуг и исполнении государственных и муниципальных функций. 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18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488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5"/>
          <p:cNvSpPr txBox="1"/>
          <p:nvPr/>
        </p:nvSpPr>
        <p:spPr>
          <a:xfrm>
            <a:off x="0" y="0"/>
            <a:ext cx="12191999" cy="801141"/>
          </a:xfrm>
          <a:prstGeom prst="rect">
            <a:avLst/>
          </a:prstGeom>
        </p:spPr>
        <p:txBody>
          <a:bodyPr vert="horz" wrap="square" lIns="0" tIns="61873" rIns="0" bIns="0" rtlCol="0">
            <a:spAutoFit/>
          </a:bodyPr>
          <a:lstStyle/>
          <a:p>
            <a:pPr marL="9525" marR="3810" algn="ctr">
              <a:tabLst>
                <a:tab pos="799624" algn="l"/>
                <a:tab pos="2195036" algn="l"/>
                <a:tab pos="2326481" algn="l"/>
                <a:tab pos="3343275" algn="l"/>
              </a:tabLst>
            </a:pPr>
            <a:r>
              <a:rPr lang="ru-RU" sz="2400" b="1" dirty="0" smtClean="0">
                <a:solidFill>
                  <a:schemeClr val="tx2"/>
                </a:solidFill>
              </a:rPr>
              <a:t>Основные типы индивидуальных сведений </a:t>
            </a:r>
          </a:p>
          <a:p>
            <a:pPr marL="9525" marR="3810" algn="ctr">
              <a:tabLst>
                <a:tab pos="799624" algn="l"/>
                <a:tab pos="2195036" algn="l"/>
                <a:tab pos="2326481" algn="l"/>
                <a:tab pos="3343275" algn="l"/>
              </a:tabLst>
            </a:pPr>
            <a:r>
              <a:rPr lang="ru-RU" sz="2400" b="1" dirty="0" smtClean="0">
                <a:solidFill>
                  <a:schemeClr val="tx2"/>
                </a:solidFill>
              </a:rPr>
              <a:t>участвующих в </a:t>
            </a:r>
            <a:r>
              <a:rPr lang="ru-RU" sz="2400" b="1" smtClean="0">
                <a:solidFill>
                  <a:schemeClr val="tx2"/>
                </a:solidFill>
              </a:rPr>
              <a:t>сверках (аудит)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7519" y="4011827"/>
            <a:ext cx="9901882" cy="19935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07520" y="1054443"/>
            <a:ext cx="9901881" cy="29573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602257" y="1250562"/>
            <a:ext cx="4235012" cy="6155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Сведения о трудовой деятельности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форма ЕФС-1, раздел 1 , подраздел 1.1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8684" y="3027755"/>
            <a:ext cx="4102021" cy="6155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Сведения о страховом стаже</a:t>
            </a:r>
          </a:p>
          <a:p>
            <a:pPr algn="ctr"/>
            <a:r>
              <a:rPr lang="ru-RU" sz="1400" dirty="0"/>
              <a:t>форма ЕФС-1, раздел 1 , подраздел 1.2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28685" y="5043831"/>
            <a:ext cx="39624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Расчет по страховым взносам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форма РСВ-ФНС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6029" y="1054444"/>
            <a:ext cx="1021492" cy="29573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dirty="0"/>
              <a:t>СФР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86029" y="4011827"/>
            <a:ext cx="1021492" cy="19935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dirty="0"/>
              <a:t>ФНС</a:t>
            </a:r>
          </a:p>
        </p:txBody>
      </p:sp>
      <p:cxnSp>
        <p:nvCxnSpPr>
          <p:cNvPr id="14" name="Прямая соединительная линия 13"/>
          <p:cNvCxnSpPr>
            <a:stCxn id="12" idx="3"/>
            <a:endCxn id="8" idx="3"/>
          </p:cNvCxnSpPr>
          <p:nvPr/>
        </p:nvCxnSpPr>
        <p:spPr>
          <a:xfrm flipV="1">
            <a:off x="1507521" y="2533135"/>
            <a:ext cx="990188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912249" y="1190794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Прием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9719805" y="1190794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Увольнение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939478" y="2045012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код </a:t>
            </a:r>
            <a:r>
              <a:rPr lang="ru-RU" dirty="0"/>
              <a:t>РКС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648830" y="2045012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Код ОКЗ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9358182" y="2045012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Совместитель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452282" y="2669484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Начало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8680618" y="2669484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Окончание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913085" y="3463587"/>
            <a:ext cx="1484490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код РКС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9433161" y="3077336"/>
            <a:ext cx="1901260" cy="3362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Льготные </a:t>
            </a:r>
            <a:r>
              <a:rPr lang="ru-RU" sz="1400" dirty="0" smtClean="0">
                <a:solidFill>
                  <a:schemeClr val="tx1"/>
                </a:solidFill>
              </a:rPr>
              <a:t>параметры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939478" y="4011827"/>
            <a:ext cx="5469923" cy="4015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Начисления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939478" y="4413420"/>
            <a:ext cx="1367482" cy="15919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300781" y="4411356"/>
            <a:ext cx="1373658" cy="15919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8683518" y="4413420"/>
            <a:ext cx="1364582" cy="15919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0057178" y="4411356"/>
            <a:ext cx="1343145" cy="15919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939478" y="4411356"/>
            <a:ext cx="1361303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 </a:t>
            </a:r>
            <a:r>
              <a:rPr lang="ru-RU" dirty="0"/>
              <a:t>квартал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7293762" y="4425766"/>
            <a:ext cx="1389755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II</a:t>
            </a:r>
            <a:r>
              <a:rPr lang="ru-RU" dirty="0"/>
              <a:t> квартал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8674438" y="4423702"/>
            <a:ext cx="1361304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III</a:t>
            </a:r>
            <a:r>
              <a:rPr lang="ru-RU" dirty="0"/>
              <a:t> квартал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0035741" y="4409291"/>
            <a:ext cx="1361303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IV</a:t>
            </a:r>
            <a:r>
              <a:rPr lang="ru-RU" dirty="0"/>
              <a:t> квартал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926893" y="4874735"/>
            <a:ext cx="1361303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Да/Нет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7296889" y="4885026"/>
            <a:ext cx="1376940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Да/Нет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680619" y="4885026"/>
            <a:ext cx="1350622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Да/Нет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0031240" y="4885026"/>
            <a:ext cx="1361303" cy="465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Да/Нет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931239" y="5339404"/>
            <a:ext cx="1361303" cy="6639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Доптариф Да/Нет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7302457" y="5350470"/>
            <a:ext cx="1361303" cy="6639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Доптариф Да/Нет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8686796" y="5350470"/>
            <a:ext cx="1361303" cy="6639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Доптариф Да/Нет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0067858" y="5350470"/>
            <a:ext cx="1324685" cy="6639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Доптариф Да/Нет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7479954" y="3463587"/>
            <a:ext cx="1878228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Параметр «ДОГОВОР»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913085" y="1598736"/>
            <a:ext cx="2473031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Начало договора ГПХ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8680617" y="1598736"/>
            <a:ext cx="2653804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Окончание договора ГПХ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82342" y="2141118"/>
            <a:ext cx="3443416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форма ЕФС-1 – утвержденная форма согласно Приказу СФР от </a:t>
            </a:r>
            <a:r>
              <a:rPr lang="ru-RU" sz="1400" dirty="0" smtClean="0">
                <a:solidFill>
                  <a:srgbClr val="FF0000"/>
                </a:solidFill>
              </a:rPr>
              <a:t>17.11.2025 №1462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18920" y="4148161"/>
            <a:ext cx="3443416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форма РСВ (ФНС) - утвержденная форма согласно Приказу ФНС России от 29.09.2022 N ЕД-7-11/878@.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7856452" y="1197999"/>
            <a:ext cx="1614616" cy="34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Перевод</a:t>
            </a: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9440561" y="3463586"/>
            <a:ext cx="1901260" cy="4699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Льготные </a:t>
            </a:r>
            <a:r>
              <a:rPr lang="ru-RU" sz="1400" dirty="0" smtClean="0">
                <a:solidFill>
                  <a:schemeClr val="tx1"/>
                </a:solidFill>
              </a:rPr>
              <a:t>параметры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«</a:t>
            </a:r>
            <a:r>
              <a:rPr lang="ru-RU" sz="1400" dirty="0" err="1" smtClean="0">
                <a:solidFill>
                  <a:schemeClr val="tx1"/>
                </a:solidFill>
              </a:rPr>
              <a:t>Доптариф</a:t>
            </a:r>
            <a:r>
              <a:rPr lang="ru-RU" sz="1400" dirty="0" smtClean="0">
                <a:solidFill>
                  <a:schemeClr val="tx1"/>
                </a:solidFill>
              </a:rPr>
              <a:t>»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040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3196281" y="3097427"/>
            <a:ext cx="8443785" cy="939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Сведения о страховом стаже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51404" y="3278658"/>
            <a:ext cx="1448964" cy="593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Начало периода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403735" y="3278658"/>
            <a:ext cx="1733818" cy="593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Окончание периода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51404" y="1200666"/>
            <a:ext cx="1474573" cy="852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Кадровое мероприятие</a:t>
            </a:r>
          </a:p>
          <a:p>
            <a:pPr algn="ctr"/>
            <a:r>
              <a:rPr lang="ru-RU" sz="1600" dirty="0" smtClean="0"/>
              <a:t>«ПРИЁМ»</a:t>
            </a:r>
            <a:endParaRPr lang="ru-RU" sz="1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403735" y="1207874"/>
            <a:ext cx="1713471" cy="852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Кадровое мероприятие</a:t>
            </a:r>
          </a:p>
          <a:p>
            <a:pPr algn="ctr"/>
            <a:r>
              <a:rPr lang="ru-RU" sz="1600" dirty="0" smtClean="0"/>
              <a:t>«УВОЛЬНЕНИЕ»</a:t>
            </a:r>
            <a:endParaRPr lang="ru-RU" sz="16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175420" y="2128452"/>
            <a:ext cx="354227" cy="102973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10083358" y="2135660"/>
            <a:ext cx="354227" cy="102973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48963" y="2949144"/>
            <a:ext cx="2331308" cy="1252151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Сведения о страховом стаже</a:t>
            </a:r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448963" y="1008106"/>
            <a:ext cx="2331308" cy="1252151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Кадровые мероприятия</a:t>
            </a:r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448963" y="4890182"/>
            <a:ext cx="2331308" cy="1252151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Расчет по страховым взносам РСВ (ФНС)</a:t>
            </a:r>
            <a:endParaRPr lang="ru-RU" sz="16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51404" y="4998307"/>
            <a:ext cx="1474573" cy="852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Начисление взносов</a:t>
            </a:r>
          </a:p>
          <a:p>
            <a:pPr algn="ctr"/>
            <a:r>
              <a:rPr lang="en-US" sz="1600" dirty="0" smtClean="0"/>
              <a:t>I</a:t>
            </a:r>
            <a:r>
              <a:rPr lang="ru-RU" sz="1600" dirty="0" smtClean="0"/>
              <a:t> -</a:t>
            </a:r>
            <a:r>
              <a:rPr lang="en-US" sz="1600" dirty="0" smtClean="0"/>
              <a:t> </a:t>
            </a:r>
            <a:r>
              <a:rPr lang="ru-RU" sz="1600" dirty="0" smtClean="0"/>
              <a:t>квартал</a:t>
            </a:r>
            <a:endParaRPr lang="ru-RU" sz="16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797110" y="5005515"/>
            <a:ext cx="1474573" cy="852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Начисление взносов</a:t>
            </a:r>
          </a:p>
          <a:p>
            <a:pPr algn="ctr"/>
            <a:r>
              <a:rPr lang="en-US" sz="1600" dirty="0" smtClean="0"/>
              <a:t>II</a:t>
            </a:r>
            <a:r>
              <a:rPr lang="ru-RU" sz="1600" dirty="0" smtClean="0"/>
              <a:t> -</a:t>
            </a:r>
            <a:r>
              <a:rPr lang="en-US" sz="1600" dirty="0" smtClean="0"/>
              <a:t> </a:t>
            </a:r>
            <a:r>
              <a:rPr lang="ru-RU" sz="1600" dirty="0" smtClean="0"/>
              <a:t>квартал</a:t>
            </a:r>
            <a:endParaRPr lang="ru-RU" sz="16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042816" y="5005515"/>
            <a:ext cx="1474573" cy="852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Начисление взносов</a:t>
            </a:r>
          </a:p>
          <a:p>
            <a:pPr algn="ctr"/>
            <a:r>
              <a:rPr lang="en-US" sz="1600" dirty="0" smtClean="0"/>
              <a:t>III</a:t>
            </a:r>
            <a:r>
              <a:rPr lang="ru-RU" sz="1600" dirty="0" smtClean="0"/>
              <a:t> -</a:t>
            </a:r>
            <a:r>
              <a:rPr lang="en-US" sz="1600" dirty="0" smtClean="0"/>
              <a:t> </a:t>
            </a:r>
            <a:r>
              <a:rPr lang="ru-RU" sz="1600" dirty="0" smtClean="0"/>
              <a:t>квартал</a:t>
            </a:r>
            <a:endParaRPr lang="ru-RU" sz="16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022226" y="4998307"/>
            <a:ext cx="1474573" cy="852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Начисление взносов</a:t>
            </a:r>
          </a:p>
          <a:p>
            <a:pPr algn="ctr"/>
            <a:r>
              <a:rPr lang="en-US" sz="1600" dirty="0" smtClean="0"/>
              <a:t>IV </a:t>
            </a:r>
            <a:r>
              <a:rPr lang="ru-RU" sz="1600" dirty="0" smtClean="0"/>
              <a:t>- квартал</a:t>
            </a:r>
            <a:endParaRPr lang="ru-RU" sz="1600" dirty="0"/>
          </a:p>
        </p:txBody>
      </p:sp>
      <p:sp>
        <p:nvSpPr>
          <p:cNvPr id="19" name="Стрелка вниз 18"/>
          <p:cNvSpPr/>
          <p:nvPr/>
        </p:nvSpPr>
        <p:spPr>
          <a:xfrm rot="10800000">
            <a:off x="4175419" y="3992258"/>
            <a:ext cx="354227" cy="79907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10800000">
            <a:off x="6357282" y="3992258"/>
            <a:ext cx="354227" cy="79907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0800000">
            <a:off x="8539144" y="3992258"/>
            <a:ext cx="354227" cy="79907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10800000">
            <a:off x="10543892" y="3992258"/>
            <a:ext cx="354227" cy="79907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object 25"/>
          <p:cNvSpPr txBox="1"/>
          <p:nvPr/>
        </p:nvSpPr>
        <p:spPr>
          <a:xfrm>
            <a:off x="486029" y="0"/>
            <a:ext cx="11318791" cy="431809"/>
          </a:xfrm>
          <a:prstGeom prst="rect">
            <a:avLst/>
          </a:prstGeom>
        </p:spPr>
        <p:txBody>
          <a:bodyPr vert="horz" wrap="square" lIns="0" tIns="61873" rIns="0" bIns="0" rtlCol="0">
            <a:spAutoFit/>
          </a:bodyPr>
          <a:lstStyle/>
          <a:p>
            <a:pPr marL="9525" marR="3810" algn="ctr">
              <a:tabLst>
                <a:tab pos="799624" algn="l"/>
                <a:tab pos="2195036" algn="l"/>
                <a:tab pos="2326481" algn="l"/>
                <a:tab pos="3343275" algn="l"/>
              </a:tabLst>
            </a:pPr>
            <a:r>
              <a:rPr lang="ru-RU" sz="2400" b="1" dirty="0" smtClean="0">
                <a:solidFill>
                  <a:schemeClr val="tx2"/>
                </a:solidFill>
              </a:rPr>
              <a:t>Сверка учтенных в ИЛС сведений индивидуального персонифицированного учета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26853" y="2350700"/>
            <a:ext cx="146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соответствие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87418" y="4266516"/>
            <a:ext cx="146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соответствие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495356" y="2342636"/>
            <a:ext cx="146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соответствие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69281" y="4266516"/>
            <a:ext cx="146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соответствие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947538" y="4266516"/>
            <a:ext cx="146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соответствие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952287" y="4266516"/>
            <a:ext cx="146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соответствие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680445" y="1072469"/>
            <a:ext cx="3082262" cy="16053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Сверка наличие в страховом стаже:</a:t>
            </a:r>
          </a:p>
          <a:p>
            <a:pPr algn="ctr"/>
            <a:r>
              <a:rPr lang="ru-RU" sz="1400" dirty="0"/>
              <a:t>-</a:t>
            </a:r>
            <a:r>
              <a:rPr lang="ru-RU" sz="1400" dirty="0" smtClean="0"/>
              <a:t>дополнительных сведений </a:t>
            </a:r>
          </a:p>
          <a:p>
            <a:pPr algn="ctr"/>
            <a:r>
              <a:rPr lang="ru-RU" sz="1400" dirty="0" smtClean="0"/>
              <a:t>Декрет, Дети и т.д. </a:t>
            </a:r>
          </a:p>
          <a:p>
            <a:pPr algn="ctr"/>
            <a:r>
              <a:rPr lang="ru-RU" sz="1400" dirty="0" smtClean="0"/>
              <a:t>-территориальных условий труда – РКС; </a:t>
            </a:r>
          </a:p>
          <a:p>
            <a:pPr algn="ctr"/>
            <a:r>
              <a:rPr lang="ru-RU" sz="1400" dirty="0" smtClean="0"/>
              <a:t>- льготных параметров (27-ГД, 27-СМ, 27-ГДХР, 27-СМХР, 27-1, 27-2)</a:t>
            </a:r>
            <a:endParaRPr lang="ru-RU" sz="1400" dirty="0"/>
          </a:p>
        </p:txBody>
      </p:sp>
      <p:sp>
        <p:nvSpPr>
          <p:cNvPr id="31" name="Стрелка вправо 30"/>
          <p:cNvSpPr/>
          <p:nvPr/>
        </p:nvSpPr>
        <p:spPr>
          <a:xfrm>
            <a:off x="5117645" y="1532238"/>
            <a:ext cx="459371" cy="197708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8866136" y="1535327"/>
            <a:ext cx="459371" cy="197708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7271683" y="2851835"/>
            <a:ext cx="239681" cy="403653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855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872269"/>
              </p:ext>
            </p:extLst>
          </p:nvPr>
        </p:nvGraphicFramePr>
        <p:xfrm>
          <a:off x="387178" y="1073569"/>
          <a:ext cx="11122518" cy="4902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861">
                  <a:extLst>
                    <a:ext uri="{9D8B030D-6E8A-4147-A177-3AD203B41FA5}">
                      <a16:colId xmlns:a16="http://schemas.microsoft.com/office/drawing/2014/main" val="2736343655"/>
                    </a:ext>
                  </a:extLst>
                </a:gridCol>
                <a:gridCol w="3708829">
                  <a:extLst>
                    <a:ext uri="{9D8B030D-6E8A-4147-A177-3AD203B41FA5}">
                      <a16:colId xmlns:a16="http://schemas.microsoft.com/office/drawing/2014/main" val="1736888945"/>
                    </a:ext>
                  </a:extLst>
                </a:gridCol>
                <a:gridCol w="1725598">
                  <a:extLst>
                    <a:ext uri="{9D8B030D-6E8A-4147-A177-3AD203B41FA5}">
                      <a16:colId xmlns:a16="http://schemas.microsoft.com/office/drawing/2014/main" val="183429752"/>
                    </a:ext>
                  </a:extLst>
                </a:gridCol>
                <a:gridCol w="5039230">
                  <a:extLst>
                    <a:ext uri="{9D8B030D-6E8A-4147-A177-3AD203B41FA5}">
                      <a16:colId xmlns:a16="http://schemas.microsoft.com/office/drawing/2014/main" val="4191142381"/>
                    </a:ext>
                  </a:extLst>
                </a:gridCol>
              </a:tblGrid>
              <a:tr h="68102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ОСНОВНЫЕ АУДИТЫ </a:t>
                      </a:r>
                    </a:p>
                    <a:p>
                      <a:pPr algn="ctr"/>
                      <a:r>
                        <a:rPr lang="ru-RU" sz="1400" dirty="0" smtClean="0"/>
                        <a:t>2020-2025 гг.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/>
                        <a:t>Действия при получении уведомления СФР: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Мероприятия по устранению ошибок</a:t>
                      </a:r>
                      <a:r>
                        <a:rPr lang="ru-RU" sz="1400" baseline="0" dirty="0" smtClean="0"/>
                        <a:t> и расхождений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702138"/>
                  </a:ext>
                </a:extLst>
              </a:tr>
              <a:tr h="3449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«Сведения о стаже не до 31 декабря и нет кадрового мероприятия с типом «Увольнение»»</a:t>
                      </a:r>
                      <a:endParaRPr lang="ru-RU" sz="14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стаж: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Стаж застрахованного лица заполнен не до конца отчетного периода (года), при этом отсутствуют сведения об увольнении.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Необходимо проверить соответствие сведений о страховом стаже с кадровыми мероприятиями.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При наличии ошибок - представить исправленные сведения.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742051"/>
                  </a:ext>
                </a:extLst>
              </a:tr>
              <a:tr h="5181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кадровые мероприятия: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702088"/>
                  </a:ext>
                </a:extLst>
              </a:tr>
              <a:tr h="509487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льгота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в стаже но нет </a:t>
                      </a:r>
                      <a:r>
                        <a:rPr lang="ru-RU" sz="14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доптарифа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стаж: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Ситуация,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когда стаж застрахованного лица имеет льготные параметры (27-1,27-2) но отсутствует начисления по дополнительному тарифу страхового взноса по периоду отражения льготы.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Если был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отпуск –  в сведениях о страховом стаже должно быть значение «ДЛОТПУСК».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расчет РСВ (ФНС) на соответствие начисления по периоду работы застрахованного лица.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1397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начисления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в</a:t>
                      </a:r>
                      <a:endParaRPr lang="ru-RU" sz="14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РСВ (ФНС)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525186"/>
                  </a:ext>
                </a:extLst>
              </a:tr>
              <a:tr h="634898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</a:t>
                      </a:r>
                      <a:r>
                        <a:rPr lang="ru-RU" sz="14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доптариф</a:t>
                      </a: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но нет льготы»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стаж: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Ситуация,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когда есть начисления по </a:t>
                      </a:r>
                      <a:r>
                        <a:rPr lang="ru-RU" sz="14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доптарифу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но за указанный период отсутствует льготные параметры в страховом стаже.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соответствие страхового стажа.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расчет РСВ (ФНС) на соответствие начисления по периоду работы застрахованного лица.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55358"/>
                  </a:ext>
                </a:extLst>
              </a:tr>
              <a:tr h="5791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РСВ (ФНС)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258721"/>
                  </a:ext>
                </a:extLst>
              </a:tr>
            </a:tbl>
          </a:graphicData>
        </a:graphic>
      </p:graphicFrame>
      <p:sp>
        <p:nvSpPr>
          <p:cNvPr id="3" name="object 25"/>
          <p:cNvSpPr txBox="1"/>
          <p:nvPr/>
        </p:nvSpPr>
        <p:spPr>
          <a:xfrm>
            <a:off x="0" y="0"/>
            <a:ext cx="12192000" cy="801141"/>
          </a:xfrm>
          <a:prstGeom prst="rect">
            <a:avLst/>
          </a:prstGeom>
        </p:spPr>
        <p:txBody>
          <a:bodyPr vert="horz" wrap="square" lIns="0" tIns="61873" rIns="0" bIns="0" rtlCol="0">
            <a:spAutoFit/>
          </a:bodyPr>
          <a:lstStyle/>
          <a:p>
            <a:pPr marL="10668" marR="4267" algn="ctr">
              <a:spcBef>
                <a:spcPts val="487"/>
              </a:spcBef>
              <a:tabLst>
                <a:tab pos="895556" algn="l"/>
                <a:tab pos="2458379" algn="l"/>
                <a:tab pos="2605594" algn="l"/>
                <a:tab pos="3744374" algn="l"/>
              </a:tabLst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Основные ошибки в учтенных (представленных) сведениях индивидуального персонифицированного учета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cs typeface="Montserrat-Medium"/>
            </a:endParaRPr>
          </a:p>
        </p:txBody>
      </p:sp>
    </p:spTree>
    <p:extLst>
      <p:ext uri="{BB962C8B-B14F-4D97-AF65-F5344CB8AC3E}">
        <p14:creationId xmlns:p14="http://schemas.microsoft.com/office/powerpoint/2010/main" val="203412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828275"/>
              </p:ext>
            </p:extLst>
          </p:nvPr>
        </p:nvGraphicFramePr>
        <p:xfrm>
          <a:off x="205946" y="518535"/>
          <a:ext cx="11780108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32">
                  <a:extLst>
                    <a:ext uri="{9D8B030D-6E8A-4147-A177-3AD203B41FA5}">
                      <a16:colId xmlns:a16="http://schemas.microsoft.com/office/drawing/2014/main" val="4111856052"/>
                    </a:ext>
                  </a:extLst>
                </a:gridCol>
                <a:gridCol w="3901859">
                  <a:extLst>
                    <a:ext uri="{9D8B030D-6E8A-4147-A177-3AD203B41FA5}">
                      <a16:colId xmlns:a16="http://schemas.microsoft.com/office/drawing/2014/main" val="1872461235"/>
                    </a:ext>
                  </a:extLst>
                </a:gridCol>
                <a:gridCol w="1841022">
                  <a:extLst>
                    <a:ext uri="{9D8B030D-6E8A-4147-A177-3AD203B41FA5}">
                      <a16:colId xmlns:a16="http://schemas.microsoft.com/office/drawing/2014/main" val="1159634212"/>
                    </a:ext>
                  </a:extLst>
                </a:gridCol>
                <a:gridCol w="5354595">
                  <a:extLst>
                    <a:ext uri="{9D8B030D-6E8A-4147-A177-3AD203B41FA5}">
                      <a16:colId xmlns:a16="http://schemas.microsoft.com/office/drawing/2014/main" val="379137101"/>
                    </a:ext>
                  </a:extLst>
                </a:gridCol>
              </a:tblGrid>
              <a:tr h="58357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ОСНОВНЫЕ АУДИТЫ </a:t>
                      </a:r>
                    </a:p>
                    <a:p>
                      <a:pPr algn="ctr"/>
                      <a:r>
                        <a:rPr lang="ru-RU" sz="1400" dirty="0" smtClean="0"/>
                        <a:t>2020-2025 гг.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/>
                        <a:t>Действия при получении уведомления СФР: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Мероприятия по устранению ошибок</a:t>
                      </a:r>
                      <a:r>
                        <a:rPr lang="ru-RU" sz="1400" baseline="0" dirty="0" smtClean="0"/>
                        <a:t> и расхождений</a:t>
                      </a:r>
                      <a:endParaRPr lang="ru-RU" sz="1400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677280"/>
                  </a:ext>
                </a:extLst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«Педагоги, медики, творческие профессии сверка стажа</a:t>
                      </a:r>
                      <a:r>
                        <a:rPr lang="ru-RU" sz="1400" b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по отчетным периодам»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стаж: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Сверка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льготных параметров застрахованного лица (</a:t>
                      </a: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27-ГД, 27-СМ, 27-ГДХР, 27-СМХР) 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прошлого и текущего отчетных периодов 2023-2024-2025 гг.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При наличии ошибок необходимо представить исправленные (уточненные) сведения.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126919"/>
                  </a:ext>
                </a:extLst>
              </a:tr>
              <a:tr h="518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кадровые мероприятия: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342564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«Сверка территориальных</a:t>
                      </a:r>
                      <a:r>
                        <a:rPr lang="ru-RU" sz="1400" b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условий Р</a:t>
                      </a:r>
                      <a:r>
                        <a:rPr lang="ru-RU" sz="14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КС/МКС по отчетным периодам» (2023-2024-2025 гг.)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стаж: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Сверка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территориальных условий застрахованного лица (</a:t>
                      </a: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РКС/МКС) 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прошлого и текущего отчетных периодов 2023-2024-2025 гг.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При наличии ошибок необходимо представить исправленные (уточненные) сведения.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511034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кадровые мероприятия: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256265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«Есть кадровые мероприятия - Прием, нет Увольнения, нет РСВ по отчетным периодам»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кадровые мероприятия: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Сверка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наличия кадровых мероприятий с типом «Прием» и начисления страховых взносов.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При наличии ошибок необходимо представить исправленные (уточненные) сведения.</a:t>
                      </a:r>
                      <a:endParaRPr lang="ru-RU" sz="14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545981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РСВ (ФНС):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62153"/>
                  </a:ext>
                </a:extLst>
              </a:tr>
              <a:tr h="194524"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начисления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по РСВ но нет кадровых мероприятий»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стаж:</a:t>
                      </a:r>
                      <a:endParaRPr lang="ru-RU" sz="1400" baseline="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облагаемую 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сумму по страховым взносам.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представленные сведения по договорам ГПХ. 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 2023 года страхователи обязаны представить сведения по договорам гражданско-правового характера.</a:t>
                      </a:r>
                    </a:p>
                    <a:p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764896"/>
                  </a:ext>
                </a:extLst>
              </a:tr>
              <a:tr h="1945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кадровые мероприятия: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028224"/>
                  </a:ext>
                </a:extLst>
              </a:tr>
              <a:tr h="1945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РСВ (ФНС):</a:t>
                      </a:r>
                      <a:endParaRPr lang="ru-RU" sz="1400" baseline="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48914"/>
                  </a:ext>
                </a:extLst>
              </a:tr>
              <a:tr h="291786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стаж но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нет кадровых мероприятий «Прием/Увольнение»»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стаж: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Сведения на застрахованных</a:t>
                      </a: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лиц, на которых есть сведения о страховом стаже но нет кадровых мероприятий.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При наличии ошибок необходимо представить исправленные (уточненные) сведения.</a:t>
                      </a:r>
                      <a:endParaRPr lang="ru-RU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59557"/>
                  </a:ext>
                </a:extLst>
              </a:tr>
              <a:tr h="291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Проверить кадровые мероприятия: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041908"/>
                  </a:ext>
                </a:extLst>
              </a:tr>
            </a:tbl>
          </a:graphicData>
        </a:graphic>
      </p:graphicFrame>
      <p:sp>
        <p:nvSpPr>
          <p:cNvPr id="8" name="object 25"/>
          <p:cNvSpPr txBox="1"/>
          <p:nvPr/>
        </p:nvSpPr>
        <p:spPr>
          <a:xfrm>
            <a:off x="0" y="0"/>
            <a:ext cx="12192000" cy="370254"/>
          </a:xfrm>
          <a:prstGeom prst="rect">
            <a:avLst/>
          </a:prstGeom>
        </p:spPr>
        <p:txBody>
          <a:bodyPr vert="horz" wrap="square" lIns="0" tIns="61873" rIns="0" bIns="0" rtlCol="0">
            <a:spAutoFit/>
          </a:bodyPr>
          <a:lstStyle/>
          <a:p>
            <a:pPr marL="10668" marR="4267" algn="ctr">
              <a:spcBef>
                <a:spcPts val="487"/>
              </a:spcBef>
              <a:tabLst>
                <a:tab pos="895556" algn="l"/>
                <a:tab pos="2458379" algn="l"/>
                <a:tab pos="2605594" algn="l"/>
                <a:tab pos="3744374" algn="l"/>
              </a:tabLs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Основные ошибки в учтенных (представленных) сведениях индивидуального персонифицированного учета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cs typeface="Montserrat-Medium"/>
            </a:endParaRPr>
          </a:p>
        </p:txBody>
      </p:sp>
    </p:spTree>
    <p:extLst>
      <p:ext uri="{BB962C8B-B14F-4D97-AF65-F5344CB8AC3E}">
        <p14:creationId xmlns:p14="http://schemas.microsoft.com/office/powerpoint/2010/main" val="973767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596287"/>
              </p:ext>
            </p:extLst>
          </p:nvPr>
        </p:nvGraphicFramePr>
        <p:xfrm>
          <a:off x="255373" y="545223"/>
          <a:ext cx="11519517" cy="5369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930">
                  <a:extLst>
                    <a:ext uri="{9D8B030D-6E8A-4147-A177-3AD203B41FA5}">
                      <a16:colId xmlns:a16="http://schemas.microsoft.com/office/drawing/2014/main" val="2736343655"/>
                    </a:ext>
                  </a:extLst>
                </a:gridCol>
                <a:gridCol w="4613190">
                  <a:extLst>
                    <a:ext uri="{9D8B030D-6E8A-4147-A177-3AD203B41FA5}">
                      <a16:colId xmlns:a16="http://schemas.microsoft.com/office/drawing/2014/main" val="1736888945"/>
                    </a:ext>
                  </a:extLst>
                </a:gridCol>
                <a:gridCol w="2168061">
                  <a:extLst>
                    <a:ext uri="{9D8B030D-6E8A-4147-A177-3AD203B41FA5}">
                      <a16:colId xmlns:a16="http://schemas.microsoft.com/office/drawing/2014/main" val="183429752"/>
                    </a:ext>
                  </a:extLst>
                </a:gridCol>
                <a:gridCol w="2077445">
                  <a:extLst>
                    <a:ext uri="{9D8B030D-6E8A-4147-A177-3AD203B41FA5}">
                      <a16:colId xmlns:a16="http://schemas.microsoft.com/office/drawing/2014/main" val="1808267811"/>
                    </a:ext>
                  </a:extLst>
                </a:gridCol>
                <a:gridCol w="1935891">
                  <a:extLst>
                    <a:ext uri="{9D8B030D-6E8A-4147-A177-3AD203B41FA5}">
                      <a16:colId xmlns:a16="http://schemas.microsoft.com/office/drawing/2014/main" val="3097477656"/>
                    </a:ext>
                  </a:extLst>
                </a:gridCol>
              </a:tblGrid>
              <a:tr h="87257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ОСНОВНЫЕ АУДИТЫ </a:t>
                      </a:r>
                    </a:p>
                    <a:p>
                      <a:pPr algn="ctr"/>
                      <a:r>
                        <a:rPr lang="ru-RU" dirty="0" smtClean="0"/>
                        <a:t>2023-2025 гг.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Общее количество</a:t>
                      </a:r>
                      <a:r>
                        <a:rPr lang="ru-RU" baseline="0" dirty="0" smtClean="0"/>
                        <a:t> ошибок (расхождений):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Из них</a:t>
                      </a:r>
                      <a:r>
                        <a:rPr lang="ru-RU" baseline="0" dirty="0" smtClean="0"/>
                        <a:t> ошибки по учреждениям здравоохранения: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 ошибок: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702138"/>
                  </a:ext>
                </a:extLst>
              </a:tr>
              <a:tr h="741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«Сведения о стаже не до 31 декабря и нет кадрового мероприятия с типом «Увольнение»»</a:t>
                      </a:r>
                      <a:endParaRPr lang="ru-RU" sz="15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1739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85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4,8%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742051"/>
                  </a:ext>
                </a:extLst>
              </a:tr>
              <a:tr h="353052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льгота</a:t>
                      </a:r>
                      <a:r>
                        <a:rPr lang="ru-RU" sz="15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в стаже но нет </a:t>
                      </a:r>
                      <a:r>
                        <a:rPr lang="ru-RU" sz="15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доптарифа</a:t>
                      </a:r>
                      <a:r>
                        <a:rPr lang="ru-RU" sz="15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»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8459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434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5,13%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139797"/>
                  </a:ext>
                </a:extLst>
              </a:tr>
              <a:tr h="353052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</a:t>
                      </a:r>
                      <a:r>
                        <a:rPr lang="ru-RU" sz="15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доптариф</a:t>
                      </a: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но нет льготы»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5671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312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5,5%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020267"/>
                  </a:ext>
                </a:extLst>
              </a:tr>
              <a:tr h="5235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«Педагоги, медики, творческие профессии сверка стажа</a:t>
                      </a:r>
                      <a:r>
                        <a:rPr lang="ru-RU" sz="1500" b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по отчетным периодам»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1272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133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10,45%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779607"/>
                  </a:ext>
                </a:extLst>
              </a:tr>
              <a:tr h="5235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«Сверка территориальных</a:t>
                      </a:r>
                      <a:r>
                        <a:rPr lang="ru-RU" sz="1500" b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условий Р</a:t>
                      </a:r>
                      <a:r>
                        <a:rPr lang="ru-RU" sz="15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КС/МКС по отчетным периодам»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8861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122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1,37%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051471"/>
                  </a:ext>
                </a:extLst>
              </a:tr>
              <a:tr h="5235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«Есть КМ Прием, нет Увольнения, нет РСВ по отчетным периодам»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4683*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51*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1,08%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278221"/>
                  </a:ext>
                </a:extLst>
              </a:tr>
              <a:tr h="741692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начисления</a:t>
                      </a:r>
                      <a:r>
                        <a:rPr lang="ru-RU" sz="15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по РСВ но нет кадровых мероприятий»</a:t>
                      </a:r>
                      <a:endParaRPr lang="ru-RU" sz="15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14062*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87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0,61%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259931"/>
                  </a:ext>
                </a:extLst>
              </a:tr>
              <a:tr h="523547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«Есть стаж но</a:t>
                      </a:r>
                      <a:r>
                        <a:rPr lang="ru-RU" sz="15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нет кадровых мероприятий «Прием/Увольнение»»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5553**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3**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0,05%</a:t>
                      </a:r>
                      <a:endParaRPr lang="ru-RU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37860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5373" y="5914767"/>
            <a:ext cx="3215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*  - без учета сведений 2025 года.</a:t>
            </a:r>
          </a:p>
          <a:p>
            <a:r>
              <a:rPr lang="ru-RU" sz="1600" dirty="0" smtClean="0"/>
              <a:t>*- только 2020-2022 гг.</a:t>
            </a:r>
            <a:endParaRPr lang="ru-RU" sz="1600" dirty="0"/>
          </a:p>
        </p:txBody>
      </p:sp>
      <p:sp>
        <p:nvSpPr>
          <p:cNvPr id="4" name="object 25"/>
          <p:cNvSpPr txBox="1"/>
          <p:nvPr/>
        </p:nvSpPr>
        <p:spPr>
          <a:xfrm>
            <a:off x="486029" y="0"/>
            <a:ext cx="11318791" cy="431809"/>
          </a:xfrm>
          <a:prstGeom prst="rect">
            <a:avLst/>
          </a:prstGeom>
        </p:spPr>
        <p:txBody>
          <a:bodyPr vert="horz" wrap="square" lIns="0" tIns="61873" rIns="0" bIns="0" rtlCol="0">
            <a:spAutoFit/>
          </a:bodyPr>
          <a:lstStyle/>
          <a:p>
            <a:pPr marL="9525" marR="3810" algn="ctr">
              <a:tabLst>
                <a:tab pos="799624" algn="l"/>
                <a:tab pos="2195036" algn="l"/>
                <a:tab pos="2326481" algn="l"/>
                <a:tab pos="3343275" algn="l"/>
              </a:tabLst>
            </a:pPr>
            <a:r>
              <a:rPr lang="ru-RU" sz="2400" b="1" dirty="0" smtClean="0">
                <a:solidFill>
                  <a:schemeClr val="tx2"/>
                </a:solidFill>
              </a:rPr>
              <a:t>Статистика расхождений по спискам аудита персонифицированного учета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56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5"/>
          <p:cNvSpPr txBox="1"/>
          <p:nvPr/>
        </p:nvSpPr>
        <p:spPr>
          <a:xfrm>
            <a:off x="0" y="0"/>
            <a:ext cx="12192000" cy="431809"/>
          </a:xfrm>
          <a:prstGeom prst="rect">
            <a:avLst/>
          </a:prstGeom>
        </p:spPr>
        <p:txBody>
          <a:bodyPr vert="horz" wrap="square" lIns="0" tIns="61873" rIns="0" bIns="0" rtlCol="0">
            <a:spAutoFit/>
          </a:bodyPr>
          <a:lstStyle/>
          <a:p>
            <a:pPr marL="10668" marR="4267" algn="ctr">
              <a:spcBef>
                <a:spcPts val="487"/>
              </a:spcBef>
              <a:tabLst>
                <a:tab pos="895556" algn="l"/>
                <a:tab pos="2458379" algn="l"/>
                <a:tab pos="2605594" algn="l"/>
                <a:tab pos="3744374" algn="l"/>
              </a:tabLs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Действия страхователя при получении уведомления СФР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cs typeface="Montserrat-Medium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346554"/>
              </p:ext>
            </p:extLst>
          </p:nvPr>
        </p:nvGraphicFramePr>
        <p:xfrm>
          <a:off x="391297" y="670239"/>
          <a:ext cx="11409405" cy="2304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759">
                  <a:extLst>
                    <a:ext uri="{9D8B030D-6E8A-4147-A177-3AD203B41FA5}">
                      <a16:colId xmlns:a16="http://schemas.microsoft.com/office/drawing/2014/main" val="754938160"/>
                    </a:ext>
                  </a:extLst>
                </a:gridCol>
                <a:gridCol w="7732646">
                  <a:extLst>
                    <a:ext uri="{9D8B030D-6E8A-4147-A177-3AD203B41FA5}">
                      <a16:colId xmlns:a16="http://schemas.microsoft.com/office/drawing/2014/main" val="3866083273"/>
                    </a:ext>
                  </a:extLst>
                </a:gridCol>
              </a:tblGrid>
              <a:tr h="71932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Основание: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Обязанность</a:t>
                      </a:r>
                      <a:r>
                        <a:rPr lang="ru-RU" baseline="0" dirty="0" smtClean="0"/>
                        <a:t> СФР: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352050"/>
                  </a:ext>
                </a:extLst>
              </a:tr>
              <a:tr h="71932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п.5 статья</a:t>
                      </a:r>
                      <a:r>
                        <a:rPr lang="ru-RU" sz="1400" baseline="0" dirty="0" smtClean="0"/>
                        <a:t> 17</a:t>
                      </a:r>
                    </a:p>
                    <a:p>
                      <a:r>
                        <a:rPr lang="ru-RU" sz="1400" dirty="0" smtClean="0"/>
                        <a:t>Федеральный закон от 01.04.1996 N 27-ФЗ (ред. от 25.12.2023) "Об индивидуальном (персонифицированном) учете в системах обязательного пенсионного страхования и обязательного социального страхования"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При обнаружении в представленных страхователем сведениях ошибок и (или) несоответствий между представленными сведениями и сведениями, имеющимися у Фонда, в том числе полученными от налоговых органов, </a:t>
                      </a:r>
                      <a:r>
                        <a:rPr lang="ru-RU" sz="1400" dirty="0" smtClean="0">
                          <a:solidFill>
                            <a:srgbClr val="0000FF"/>
                          </a:solidFill>
                        </a:rPr>
                        <a:t>уведомление</a:t>
                      </a:r>
                      <a:r>
                        <a:rPr lang="ru-RU" sz="1400" dirty="0" smtClean="0"/>
                        <a:t> об устранении в течение пяти рабочих дней имеющихся расхождений вручается страхователю лично под расписку, направляется по почте заказным письмом или передается в электронном виде по телекоммуникационным каналам связи. В случае направления уведомления по почте заказным письмом датой вручения этого уведомления считается шестой день считая с даты отправления заказного письма.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113888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9557" y="3212953"/>
            <a:ext cx="1029729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1. Проверка </a:t>
            </a:r>
            <a:r>
              <a:rPr lang="ru-RU" b="1" dirty="0">
                <a:solidFill>
                  <a:srgbClr val="002060"/>
                </a:solidFill>
              </a:rPr>
              <a:t>представленного </a:t>
            </a:r>
            <a:r>
              <a:rPr lang="ru-RU" b="1" dirty="0" smtClean="0">
                <a:solidFill>
                  <a:srgbClr val="002060"/>
                </a:solidFill>
              </a:rPr>
              <a:t>отчета: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>
                <a:solidFill>
                  <a:srgbClr val="002060"/>
                </a:solidFill>
              </a:rPr>
              <a:t>﻿﻿Внимательно перепроверьте отправленные </a:t>
            </a:r>
            <a:r>
              <a:rPr lang="ru-RU" dirty="0" smtClean="0">
                <a:solidFill>
                  <a:srgbClr val="002060"/>
                </a:solidFill>
              </a:rPr>
              <a:t>сведения;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﻿﻿</a:t>
            </a:r>
            <a:r>
              <a:rPr lang="ru-RU" dirty="0" smtClean="0">
                <a:solidFill>
                  <a:srgbClr val="002060"/>
                </a:solidFill>
              </a:rPr>
              <a:t>- Особое </a:t>
            </a:r>
            <a:r>
              <a:rPr lang="ru-RU" dirty="0">
                <a:solidFill>
                  <a:srgbClr val="002060"/>
                </a:solidFill>
              </a:rPr>
              <a:t>внимание уделите разделу, который указан в </a:t>
            </a:r>
            <a:r>
              <a:rPr lang="ru-RU" dirty="0" smtClean="0">
                <a:solidFill>
                  <a:srgbClr val="002060"/>
                </a:solidFill>
              </a:rPr>
              <a:t>уведомлении.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b="1" dirty="0">
                <a:solidFill>
                  <a:srgbClr val="002060"/>
                </a:solidFill>
              </a:rPr>
              <a:t>При обнаружении </a:t>
            </a:r>
            <a:r>
              <a:rPr lang="ru-RU" b="1" dirty="0" smtClean="0">
                <a:solidFill>
                  <a:srgbClr val="002060"/>
                </a:solidFill>
              </a:rPr>
              <a:t>ошибки: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﻿﻿</a:t>
            </a:r>
            <a:r>
              <a:rPr lang="ru-RU" dirty="0" smtClean="0">
                <a:solidFill>
                  <a:srgbClr val="002060"/>
                </a:solidFill>
              </a:rPr>
              <a:t>- Подготовьте </a:t>
            </a:r>
            <a:r>
              <a:rPr lang="ru-RU" dirty="0">
                <a:solidFill>
                  <a:srgbClr val="002060"/>
                </a:solidFill>
              </a:rPr>
              <a:t>корректирующий отчет с верными </a:t>
            </a:r>
            <a:r>
              <a:rPr lang="ru-RU" dirty="0" smtClean="0">
                <a:solidFill>
                  <a:srgbClr val="002060"/>
                </a:solidFill>
              </a:rPr>
              <a:t>данными;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﻿﻿</a:t>
            </a:r>
            <a:r>
              <a:rPr lang="ru-RU" dirty="0" smtClean="0">
                <a:solidFill>
                  <a:srgbClr val="002060"/>
                </a:solidFill>
              </a:rPr>
              <a:t>- Отправьте </a:t>
            </a:r>
            <a:r>
              <a:rPr lang="ru-RU" dirty="0">
                <a:solidFill>
                  <a:srgbClr val="002060"/>
                </a:solidFill>
              </a:rPr>
              <a:t>корректирующую </a:t>
            </a:r>
            <a:r>
              <a:rPr lang="ru-RU" dirty="0" smtClean="0">
                <a:solidFill>
                  <a:srgbClr val="002060"/>
                </a:solidFill>
              </a:rPr>
              <a:t>форму.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3.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При отсутствии </a:t>
            </a:r>
            <a:r>
              <a:rPr lang="ru-RU" b="1" dirty="0" smtClean="0">
                <a:solidFill>
                  <a:srgbClr val="002060"/>
                </a:solidFill>
              </a:rPr>
              <a:t>ошибки: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﻿﻿</a:t>
            </a:r>
            <a:r>
              <a:rPr lang="ru-RU" dirty="0" smtClean="0">
                <a:solidFill>
                  <a:srgbClr val="002060"/>
                </a:solidFill>
              </a:rPr>
              <a:t>- Составьте </a:t>
            </a:r>
            <a:r>
              <a:rPr lang="ru-RU" dirty="0">
                <a:solidFill>
                  <a:srgbClr val="002060"/>
                </a:solidFill>
              </a:rPr>
              <a:t>пояснительное письмо на фирменном бланке организации за подписью </a:t>
            </a:r>
            <a:r>
              <a:rPr lang="ru-RU" dirty="0" smtClean="0">
                <a:solidFill>
                  <a:srgbClr val="002060"/>
                </a:solidFill>
              </a:rPr>
              <a:t>руководителя</a:t>
            </a:r>
            <a:r>
              <a:rPr lang="ru-RU" dirty="0">
                <a:solidFill>
                  <a:srgbClr val="002060"/>
                </a:solidFill>
              </a:rPr>
              <a:t>;</a:t>
            </a:r>
          </a:p>
          <a:p>
            <a:r>
              <a:rPr lang="ru-RU" dirty="0">
                <a:solidFill>
                  <a:srgbClr val="002060"/>
                </a:solidFill>
              </a:rPr>
              <a:t>﻿﻿</a:t>
            </a:r>
            <a:r>
              <a:rPr lang="ru-RU" dirty="0" smtClean="0">
                <a:solidFill>
                  <a:srgbClr val="002060"/>
                </a:solidFill>
              </a:rPr>
              <a:t>- Укажите</a:t>
            </a:r>
            <a:r>
              <a:rPr lang="ru-RU" dirty="0">
                <a:solidFill>
                  <a:srgbClr val="002060"/>
                </a:solidFill>
              </a:rPr>
              <a:t>, что после проверки все сведения в первичном отчете </a:t>
            </a:r>
            <a:r>
              <a:rPr lang="ru-RU" dirty="0" smtClean="0">
                <a:solidFill>
                  <a:srgbClr val="002060"/>
                </a:solidFill>
              </a:rPr>
              <a:t>верны;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- Направьте </a:t>
            </a:r>
            <a:r>
              <a:rPr lang="ru-RU" dirty="0">
                <a:solidFill>
                  <a:srgbClr val="002060"/>
                </a:solidFill>
              </a:rPr>
              <a:t>пояснение по тому же каналу, что и получили </a:t>
            </a:r>
            <a:r>
              <a:rPr lang="ru-RU" dirty="0" smtClean="0">
                <a:solidFill>
                  <a:srgbClr val="002060"/>
                </a:solidFill>
              </a:rPr>
              <a:t>уведомление.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920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4"/>
          <p:cNvSpPr txBox="1"/>
          <p:nvPr/>
        </p:nvSpPr>
        <p:spPr>
          <a:xfrm>
            <a:off x="3023286" y="2831543"/>
            <a:ext cx="5972432" cy="553151"/>
          </a:xfrm>
          <a:prstGeom prst="rect">
            <a:avLst/>
          </a:prstGeom>
        </p:spPr>
        <p:txBody>
          <a:bodyPr vert="horz" wrap="square" lIns="0" tIns="14401" rIns="0" bIns="0" rtlCol="0">
            <a:spAutoFit/>
          </a:bodyPr>
          <a:lstStyle/>
          <a:p>
            <a:pPr marL="10668" algn="ctr">
              <a:spcBef>
                <a:spcPts val="113"/>
              </a:spcBef>
            </a:pPr>
            <a:r>
              <a:rPr lang="ru-RU" sz="3500" b="1" spc="-12" dirty="0" smtClean="0">
                <a:solidFill>
                  <a:schemeClr val="accent5">
                    <a:lumMod val="50000"/>
                  </a:schemeClr>
                </a:solidFill>
                <a:cs typeface="Montserrat"/>
              </a:rPr>
              <a:t>СПАСИБО ЗА ВНИМАНИЕ!</a:t>
            </a:r>
            <a:endParaRPr sz="3500" dirty="0">
              <a:solidFill>
                <a:schemeClr val="accent5">
                  <a:lumMod val="50000"/>
                </a:schemeClr>
              </a:solidFill>
              <a:cs typeface="Montserrat-SemiBold"/>
            </a:endParaRPr>
          </a:p>
        </p:txBody>
      </p:sp>
    </p:spTree>
    <p:extLst>
      <p:ext uri="{BB962C8B-B14F-4D97-AF65-F5344CB8AC3E}">
        <p14:creationId xmlns:p14="http://schemas.microsoft.com/office/powerpoint/2010/main" val="15079065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1978</TotalTime>
  <Words>1536</Words>
  <Application>Microsoft Office PowerPoint</Application>
  <PresentationFormat>Широкоэкранный</PresentationFormat>
  <Paragraphs>219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Montserrat</vt:lpstr>
      <vt:lpstr>Montserrat-Medium</vt:lpstr>
      <vt:lpstr>Montserrat-SemiBold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Пенсионный фонд РФ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 Афанасьев</dc:creator>
  <cp:lastModifiedBy>Степан Афанасьев</cp:lastModifiedBy>
  <cp:revision>62</cp:revision>
  <dcterms:created xsi:type="dcterms:W3CDTF">2026-03-18T08:33:02Z</dcterms:created>
  <dcterms:modified xsi:type="dcterms:W3CDTF">2026-03-23T08:45:20Z</dcterms:modified>
</cp:coreProperties>
</file>